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27"/>
  </p:notesMasterIdLst>
  <p:sldIdLst>
    <p:sldId id="257" r:id="rId5"/>
    <p:sldId id="256" r:id="rId6"/>
    <p:sldId id="258" r:id="rId7"/>
    <p:sldId id="259" r:id="rId8"/>
    <p:sldId id="260" r:id="rId9"/>
    <p:sldId id="262" r:id="rId10"/>
    <p:sldId id="263" r:id="rId11"/>
    <p:sldId id="264" r:id="rId12"/>
    <p:sldId id="265" r:id="rId13"/>
    <p:sldId id="266" r:id="rId14"/>
    <p:sldId id="267" r:id="rId15"/>
    <p:sldId id="268" r:id="rId16"/>
    <p:sldId id="274" r:id="rId17"/>
    <p:sldId id="269" r:id="rId18"/>
    <p:sldId id="270" r:id="rId19"/>
    <p:sldId id="271" r:id="rId20"/>
    <p:sldId id="273" r:id="rId21"/>
    <p:sldId id="275" r:id="rId22"/>
    <p:sldId id="276" r:id="rId23"/>
    <p:sldId id="277" r:id="rId24"/>
    <p:sldId id="278" r:id="rId25"/>
    <p:sldId id="27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9634" autoAdjust="0"/>
  </p:normalViewPr>
  <p:slideViewPr>
    <p:cSldViewPr>
      <p:cViewPr varScale="1">
        <p:scale>
          <a:sx n="55" d="100"/>
          <a:sy n="55" d="100"/>
        </p:scale>
        <p:origin x="175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49D1F9-1689-684B-A43D-7DD4401A0535}" type="datetimeFigureOut">
              <a:rPr lang="en-US" smtClean="0"/>
              <a:t>3/30/2020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AAE56B-E252-1243-B659-E49C3BC6E687}" type="slidenum">
              <a:rPr lang="en-US" smtClean="0"/>
              <a:t>‹#›</a:t>
            </a:fld>
            <a:endParaRPr lang="en-US"/>
          </a:p>
        </p:txBody>
      </p:sp>
    </p:spTree>
    <p:extLst>
      <p:ext uri="{BB962C8B-B14F-4D97-AF65-F5344CB8AC3E}">
        <p14:creationId xmlns:p14="http://schemas.microsoft.com/office/powerpoint/2010/main" val="716417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mountsinai.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virginiamasoninstitute.org/2017/08/lean-health-car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goleansixsigma.com/dmaic-five-basic-phases-of-lean-six-sigma/"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ulip.co/blog/manufacturing/what-is-a-pareto-chart-definition-and-exampl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kaizenkulture.com/blog/10-benefits-of-applying-a-lean-methodolog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br.org/2012/12/how-to-anticipate-a-burning-platfor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rtl="0"/>
            <a:r>
              <a:rPr lang="en-US" sz="1200" b="0" i="0" kern="1200" dirty="0">
                <a:solidFill>
                  <a:schemeClr val="tx1"/>
                </a:solidFill>
                <a:effectLst/>
                <a:latin typeface="+mn-lt"/>
                <a:ea typeface="+mn-ea"/>
                <a:cs typeface="+mn-cs"/>
              </a:rPr>
              <a:t>The organization: Mount Sinai Health System, based in New York City (</a:t>
            </a:r>
            <a:r>
              <a:rPr lang="en-US" sz="1200" b="0" i="0" kern="1200" dirty="0">
                <a:solidFill>
                  <a:schemeClr val="tx1"/>
                </a:solidFill>
                <a:effectLst/>
                <a:latin typeface="+mn-lt"/>
                <a:ea typeface="+mn-ea"/>
                <a:cs typeface="+mn-cs"/>
                <a:hlinkClick r:id="rId3"/>
              </a:rPr>
              <a:t>www.mountsinai.org</a:t>
            </a:r>
            <a:r>
              <a:rPr lang="en-US" sz="1200" b="0" i="0" kern="1200" dirty="0">
                <a:solidFill>
                  <a:schemeClr val="tx1"/>
                </a:solidFill>
                <a:effectLst/>
                <a:latin typeface="+mn-lt"/>
                <a:ea typeface="+mn-ea"/>
                <a:cs typeface="+mn-cs"/>
              </a:rPr>
              <a:t>)</a:t>
            </a:r>
          </a:p>
          <a:p>
            <a:pPr rtl="0"/>
            <a:r>
              <a:rPr lang="en-US" dirty="0"/>
              <a:t/>
            </a:r>
            <a:br>
              <a:rPr lang="en-US" dirty="0"/>
            </a:br>
            <a:r>
              <a:rPr lang="en-US" sz="1200" b="1" i="0" kern="1200" dirty="0">
                <a:solidFill>
                  <a:schemeClr val="tx1"/>
                </a:solidFill>
                <a:effectLst/>
                <a:latin typeface="+mn-lt"/>
                <a:ea typeface="+mn-ea"/>
                <a:cs typeface="+mn-cs"/>
              </a:rPr>
              <a:t>Business case:</a:t>
            </a:r>
            <a:r>
              <a:rPr lang="en-US" sz="1200" b="0" i="0" kern="1200" dirty="0">
                <a:solidFill>
                  <a:schemeClr val="tx1"/>
                </a:solidFill>
                <a:effectLst/>
                <a:latin typeface="+mn-lt"/>
                <a:ea typeface="+mn-ea"/>
                <a:cs typeface="+mn-cs"/>
              </a:rPr>
              <a:t> Mount Sinai Health System is a mature healthcare organization.  They are large, consisting of 38 institutes, 400+ community locations, and more than 42,000 employees.  When organizations reach a significant size, managing costs and standardization becomes challenging. We believe that there are opportunities to achieve cost savings for Mount Sinai while simultaneously improving patient care and the value patients receive throughout the process.</a:t>
            </a:r>
          </a:p>
          <a:p>
            <a:pPr rtl="0"/>
            <a:r>
              <a:rPr lang="en-US" dirty="0"/>
              <a:t/>
            </a:r>
            <a:br>
              <a:rPr lang="en-US" dirty="0"/>
            </a:br>
            <a:r>
              <a:rPr lang="en-US" sz="1200" b="1" i="0" kern="1200" dirty="0">
                <a:solidFill>
                  <a:schemeClr val="tx1"/>
                </a:solidFill>
                <a:effectLst/>
                <a:latin typeface="+mn-lt"/>
                <a:ea typeface="+mn-ea"/>
                <a:cs typeface="+mn-cs"/>
              </a:rPr>
              <a:t>The strategic goals</a:t>
            </a:r>
            <a:r>
              <a:rPr lang="en-US" sz="1200" b="0" i="0" kern="1200" dirty="0">
                <a:solidFill>
                  <a:schemeClr val="tx1"/>
                </a:solidFill>
                <a:effectLst/>
                <a:latin typeface="+mn-lt"/>
                <a:ea typeface="+mn-ea"/>
                <a:cs typeface="+mn-cs"/>
              </a:rPr>
              <a:t>, per the assignment description are:</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Advance our organization in the provision of high value patient care</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Develop and optimize the performance of all employees, helping to position ourselves as the superior healthcare employer in the region</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Ensure overall financial performance meets the needs of our operating and capital demands so to advance our Mission and Vision.</a:t>
            </a:r>
          </a:p>
        </p:txBody>
      </p:sp>
      <p:sp>
        <p:nvSpPr>
          <p:cNvPr id="4" name="Slide Number Placeholder 3"/>
          <p:cNvSpPr>
            <a:spLocks noGrp="1"/>
          </p:cNvSpPr>
          <p:nvPr>
            <p:ph type="sldNum" sz="quarter" idx="5"/>
          </p:nvPr>
        </p:nvSpPr>
        <p:spPr/>
        <p:txBody>
          <a:bodyPr/>
          <a:lstStyle/>
          <a:p>
            <a:fld id="{11AAE56B-E252-1243-B659-E49C3BC6E687}" type="slidenum">
              <a:rPr lang="en-US" smtClean="0"/>
              <a:t>2</a:t>
            </a:fld>
            <a:endParaRPr lang="en-US"/>
          </a:p>
        </p:txBody>
      </p:sp>
    </p:spTree>
    <p:extLst>
      <p:ext uri="{BB962C8B-B14F-4D97-AF65-F5344CB8AC3E}">
        <p14:creationId xmlns:p14="http://schemas.microsoft.com/office/powerpoint/2010/main" val="15505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rtl="0"/>
            <a:r>
              <a:rPr lang="en-US" sz="1200" b="0" i="0" kern="1200" dirty="0">
                <a:solidFill>
                  <a:schemeClr val="tx1"/>
                </a:solidFill>
                <a:effectLst/>
                <a:latin typeface="+mn-lt"/>
                <a:ea typeface="+mn-ea"/>
                <a:cs typeface="+mn-cs"/>
              </a:rPr>
              <a:t>To achieve these strategic goals, we can focus on 6 areas:</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Optimize Operating Costs</a:t>
            </a:r>
            <a:r>
              <a:rPr lang="en-US" sz="1200" b="0" i="0" kern="1200" dirty="0">
                <a:solidFill>
                  <a:schemeClr val="tx1"/>
                </a:solidFill>
                <a:effectLst/>
                <a:latin typeface="+mn-lt"/>
                <a:ea typeface="+mn-ea"/>
                <a:cs typeface="+mn-cs"/>
              </a:rPr>
              <a:t> - As part of the overall goal of this initiative, we believe there is an opportunity to reduce operating costs across the Mount Sinai organization.  This may include consolidating purchase orders for supplies, consolidating 3rd party vendors/suppliers, analyzing data to determine when peak hours tend to be and staffing accordingly, etc.  This will result in a better financial standing of the organization as a whole.</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Reduce Patient Costs</a:t>
            </a:r>
            <a:r>
              <a:rPr lang="en-US" sz="1200" b="0" i="0" kern="1200" dirty="0">
                <a:solidFill>
                  <a:schemeClr val="tx1"/>
                </a:solidFill>
                <a:effectLst/>
                <a:latin typeface="+mn-lt"/>
                <a:ea typeface="+mn-ea"/>
                <a:cs typeface="+mn-cs"/>
              </a:rPr>
              <a:t> - Care will be taken to ensure patients not only receive the care they need, but only the care they need.  For example, this means we will be mindful of what tests are ordered for a patient, taking into consideration if the tests will be insightful and worth the time and resources that will be consumed to complete the test.</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Minimize Readmissions</a:t>
            </a:r>
            <a:r>
              <a:rPr lang="en-US" sz="1200" b="0" i="0" kern="1200" dirty="0">
                <a:solidFill>
                  <a:schemeClr val="tx1"/>
                </a:solidFill>
                <a:effectLst/>
                <a:latin typeface="+mn-lt"/>
                <a:ea typeface="+mn-ea"/>
                <a:cs typeface="+mn-cs"/>
              </a:rPr>
              <a:t> - Readmissions will be an indicator of the quality of care we provide.  Ensuring we provide the best possible care for patients will mitigate readmissions and set patients up for the best chance of a positive outcome.  This means we should aim to be accurate with our practices in medicine. Assumptions and best guesses will not do.</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Innovate as a Team</a:t>
            </a:r>
            <a:r>
              <a:rPr lang="en-US" sz="1200" b="0" i="0" kern="1200" dirty="0">
                <a:solidFill>
                  <a:schemeClr val="tx1"/>
                </a:solidFill>
                <a:effectLst/>
                <a:latin typeface="+mn-lt"/>
                <a:ea typeface="+mn-ea"/>
                <a:cs typeface="+mn-cs"/>
              </a:rPr>
              <a:t> - Within each service area of our organization, we will aim to innovate.  This means thinking about things objectively and determining if what we’re doing is not only a best practice, but that it is providing value to the patient and improving their outcomes.  The mindset should be “is this the best way to do this?” Thinking along the lines of “this is how it’s always been done” will be long forgotten. As we innovate, other organizations will begin to look to us as an example of how to push the needle forward in both care quality and patient value.</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Evolve Patient Care</a:t>
            </a:r>
            <a:r>
              <a:rPr lang="en-US" sz="1200" b="0" i="0" kern="1200" dirty="0">
                <a:solidFill>
                  <a:schemeClr val="tx1"/>
                </a:solidFill>
                <a:effectLst/>
                <a:latin typeface="+mn-lt"/>
                <a:ea typeface="+mn-ea"/>
                <a:cs typeface="+mn-cs"/>
              </a:rPr>
              <a:t> - As an organization we will evolve how patients receive and view care.  The idea behind this goal is to make receiving care as “pain free” as possible.  The experience at the hospital should be seamless from check-in to check-out. Patient instructions and care plans should be clear and easy to understand.  Billing should be automated and easy. The overall patient experience should be positive.</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Organizational Alignment</a:t>
            </a:r>
            <a:r>
              <a:rPr lang="en-US" sz="1200" b="0" i="0" kern="1200" dirty="0">
                <a:solidFill>
                  <a:schemeClr val="tx1"/>
                </a:solidFill>
                <a:effectLst/>
                <a:latin typeface="+mn-lt"/>
                <a:ea typeface="+mn-ea"/>
                <a:cs typeface="+mn-cs"/>
              </a:rPr>
              <a:t> - Representatives from each institute will be identified and expected to attend stakeholder meetings to be scheduled on a regular cadence.  The goal of these stakeholder meetings will be to ensure alignment across the organization. Pain points should be brought up for discussion as well as ideas for improvements.  Changes and organization initiatives will be discussed in these meetings prior to communicating out to the broader employee groups.</a:t>
            </a: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3</a:t>
            </a:fld>
            <a:endParaRPr lang="en-US"/>
          </a:p>
        </p:txBody>
      </p:sp>
    </p:spTree>
    <p:extLst>
      <p:ext uri="{BB962C8B-B14F-4D97-AF65-F5344CB8AC3E}">
        <p14:creationId xmlns:p14="http://schemas.microsoft.com/office/powerpoint/2010/main" val="4262019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rtl="0"/>
            <a:r>
              <a:rPr lang="en-US" sz="1200" b="1" i="0" kern="1200" dirty="0">
                <a:solidFill>
                  <a:schemeClr val="tx1"/>
                </a:solidFill>
                <a:effectLst/>
                <a:latin typeface="+mn-lt"/>
                <a:ea typeface="+mn-ea"/>
                <a:cs typeface="+mn-cs"/>
              </a:rPr>
              <a:t>Lean thinking </a:t>
            </a:r>
            <a:r>
              <a:rPr lang="en-US" sz="1200" b="0" i="0" kern="1200" dirty="0">
                <a:solidFill>
                  <a:schemeClr val="tx1"/>
                </a:solidFill>
                <a:effectLst/>
                <a:latin typeface="+mn-lt"/>
                <a:ea typeface="+mn-ea"/>
                <a:cs typeface="+mn-cs"/>
              </a:rPr>
              <a:t>is the process of continuous improvement through the removal of waste or non value add components.  Tasks or activities that are not a value-added step from the patient perspective are considered to be wasteful and should be removed.  The result is an optimized patient experience.  </a:t>
            </a:r>
          </a:p>
          <a:p>
            <a:pPr rtl="0"/>
            <a:r>
              <a:rPr lang="en-US" dirty="0"/>
              <a:t/>
            </a:r>
            <a:br>
              <a:rPr lang="en-US" dirty="0"/>
            </a:br>
            <a:r>
              <a:rPr lang="en-US" sz="1200" b="0" i="0" kern="1200" dirty="0">
                <a:solidFill>
                  <a:schemeClr val="tx1"/>
                </a:solidFill>
                <a:effectLst/>
                <a:latin typeface="+mn-lt"/>
                <a:ea typeface="+mn-ea"/>
                <a:cs typeface="+mn-cs"/>
              </a:rPr>
              <a:t>For Lean to work, a few things are required:</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Continuous improvement</a:t>
            </a:r>
            <a:r>
              <a:rPr lang="en-US" sz="1200" b="0" i="0" kern="1200" dirty="0">
                <a:solidFill>
                  <a:schemeClr val="tx1"/>
                </a:solidFill>
                <a:effectLst/>
                <a:latin typeface="+mn-lt"/>
                <a:ea typeface="+mn-ea"/>
                <a:cs typeface="+mn-cs"/>
              </a:rPr>
              <a:t> - Lean thinking is integral for an organization that puts the patient first.  Organization leadership, providers, and staff should put focus on process improvement to drive gains in patient experience, quality of care, staff satisfaction, and revenue generation.</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Fluid process</a:t>
            </a:r>
            <a:r>
              <a:rPr lang="en-US" sz="1200" b="0" i="0" kern="1200" dirty="0">
                <a:solidFill>
                  <a:schemeClr val="tx1"/>
                </a:solidFill>
                <a:effectLst/>
                <a:latin typeface="+mn-lt"/>
                <a:ea typeface="+mn-ea"/>
                <a:cs typeface="+mn-cs"/>
              </a:rPr>
              <a:t> - The process must be fluid in that it should be evaluated from the perspective of the patient and adjusted as needed to remove anything that isn’t adding value for the patient.  There may be gaps in the process and those gaps can be filled through new steps or activities in the process.</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Shared vision</a:t>
            </a:r>
            <a:r>
              <a:rPr lang="en-US" sz="1200" b="0" i="0" kern="1200" dirty="0">
                <a:solidFill>
                  <a:schemeClr val="tx1"/>
                </a:solidFill>
                <a:effectLst/>
                <a:latin typeface="+mn-lt"/>
                <a:ea typeface="+mn-ea"/>
                <a:cs typeface="+mn-cs"/>
              </a:rPr>
              <a:t> - The organization as a whole should share a common vision focused on lean thinking and putting the patient first.</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Empowered employees</a:t>
            </a:r>
            <a:r>
              <a:rPr lang="en-US" sz="1200" b="0" i="0" kern="1200" dirty="0">
                <a:solidFill>
                  <a:schemeClr val="tx1"/>
                </a:solidFill>
                <a:effectLst/>
                <a:latin typeface="+mn-lt"/>
                <a:ea typeface="+mn-ea"/>
                <a:cs typeface="+mn-cs"/>
              </a:rPr>
              <a:t> - Employees of all levels should be encouraged to speak up about any issues affecting patient care and its process.  This is especially true for employees that are on the frontlines as they have a much more intimate role and can provide a different perspective on the care process for the patients than leadership can.</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Willingness to change</a:t>
            </a:r>
            <a:r>
              <a:rPr lang="en-US" sz="1200" b="0" i="0" kern="1200" dirty="0">
                <a:solidFill>
                  <a:schemeClr val="tx1"/>
                </a:solidFill>
                <a:effectLst/>
                <a:latin typeface="+mn-lt"/>
                <a:ea typeface="+mn-ea"/>
                <a:cs typeface="+mn-cs"/>
              </a:rPr>
              <a:t> - It’s common for people to be resistant to change, and a willingness to identify problems and make adjustments is critical to process improvement and lean thinking.</a:t>
            </a:r>
          </a:p>
          <a:p>
            <a:pPr rtl="0"/>
            <a:r>
              <a:rPr lang="en-US" dirty="0"/>
              <a:t/>
            </a:r>
            <a:br>
              <a:rPr lang="en-US" dirty="0"/>
            </a:br>
            <a:r>
              <a:rPr lang="en-US" sz="1200" b="0" i="0" kern="1200" dirty="0">
                <a:solidFill>
                  <a:schemeClr val="tx1"/>
                </a:solidFill>
                <a:effectLst/>
                <a:latin typeface="+mn-lt"/>
                <a:ea typeface="+mn-ea"/>
                <a:cs typeface="+mn-cs"/>
              </a:rPr>
              <a:t>Virginia Mason Institute. (2019, January 18). Lean Health Care | Eliminating Waste to Create a Patient-Centered Culture. Retrieved February 6, 2020, from </a:t>
            </a:r>
            <a:r>
              <a:rPr lang="en-US" sz="1200" b="0" i="0" kern="1200" dirty="0">
                <a:solidFill>
                  <a:schemeClr val="tx1"/>
                </a:solidFill>
                <a:effectLst/>
                <a:latin typeface="+mn-lt"/>
                <a:ea typeface="+mn-ea"/>
                <a:cs typeface="+mn-cs"/>
                <a:hlinkClick r:id="rId3"/>
              </a:rPr>
              <a:t>https://www.virginiamasoninstitute.org/2017/08/lean-health-care/</a:t>
            </a:r>
            <a:endParaRPr lang="en-US" sz="1200" b="0" i="0" kern="1200" dirty="0">
              <a:solidFill>
                <a:schemeClr val="tx1"/>
              </a:solidFill>
              <a:effectLst/>
              <a:latin typeface="+mn-lt"/>
              <a:ea typeface="+mn-ea"/>
              <a:cs typeface="+mn-cs"/>
            </a:endParaRP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4</a:t>
            </a:fld>
            <a:endParaRPr lang="en-US"/>
          </a:p>
        </p:txBody>
      </p:sp>
    </p:spTree>
    <p:extLst>
      <p:ext uri="{BB962C8B-B14F-4D97-AF65-F5344CB8AC3E}">
        <p14:creationId xmlns:p14="http://schemas.microsoft.com/office/powerpoint/2010/main" val="2909285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rtl="0"/>
            <a:r>
              <a:rPr lang="en-US" sz="1200" b="0" i="0" kern="1200" dirty="0">
                <a:solidFill>
                  <a:schemeClr val="tx1"/>
                </a:solidFill>
                <a:effectLst/>
                <a:latin typeface="+mn-lt"/>
                <a:ea typeface="+mn-ea"/>
                <a:cs typeface="+mn-cs"/>
              </a:rPr>
              <a:t>If needed, we can also leverage</a:t>
            </a:r>
            <a:r>
              <a:rPr lang="en-US" sz="1200" b="1" i="0" kern="1200" dirty="0">
                <a:solidFill>
                  <a:schemeClr val="tx1"/>
                </a:solidFill>
                <a:effectLst/>
                <a:latin typeface="+mn-lt"/>
                <a:ea typeface="+mn-ea"/>
                <a:cs typeface="+mn-cs"/>
              </a:rPr>
              <a:t> Lean Six Sigma.  </a:t>
            </a:r>
            <a:r>
              <a:rPr lang="en-US" sz="1200" b="0" i="0" kern="1200" dirty="0">
                <a:solidFill>
                  <a:schemeClr val="tx1"/>
                </a:solidFill>
                <a:effectLst/>
                <a:latin typeface="+mn-lt"/>
                <a:ea typeface="+mn-ea"/>
                <a:cs typeface="+mn-cs"/>
              </a:rPr>
              <a:t>Lean Six Sigma is another approach we’ll use for this process improvement initiative with Mount Sinai.  We’ll use the fix phase method that drives it, also known as DMAIC. This stands for Define, Measure, Analyze, Improve, and Control.  It is most useful in cases where there are existing problems that need to be improved, but the causes are unknown.</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Define</a:t>
            </a:r>
            <a:r>
              <a:rPr lang="en-US" sz="1200" b="0" i="0" kern="1200" dirty="0">
                <a:solidFill>
                  <a:schemeClr val="tx1"/>
                </a:solidFill>
                <a:effectLst/>
                <a:latin typeface="+mn-lt"/>
                <a:ea typeface="+mn-ea"/>
                <a:cs typeface="+mn-cs"/>
              </a:rPr>
              <a:t> - Define the problem</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Measure</a:t>
            </a:r>
            <a:r>
              <a:rPr lang="en-US" sz="1200" b="0" i="0" kern="1200" dirty="0">
                <a:solidFill>
                  <a:schemeClr val="tx1"/>
                </a:solidFill>
                <a:effectLst/>
                <a:latin typeface="+mn-lt"/>
                <a:ea typeface="+mn-ea"/>
                <a:cs typeface="+mn-cs"/>
              </a:rPr>
              <a:t> - Quantify the problem</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Analyze</a:t>
            </a:r>
            <a:r>
              <a:rPr lang="en-US" sz="1200" b="0" i="0" kern="1200" dirty="0">
                <a:solidFill>
                  <a:schemeClr val="tx1"/>
                </a:solidFill>
                <a:effectLst/>
                <a:latin typeface="+mn-lt"/>
                <a:ea typeface="+mn-ea"/>
                <a:cs typeface="+mn-cs"/>
              </a:rPr>
              <a:t> - Identify the cause of the problem</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Improve</a:t>
            </a:r>
            <a:r>
              <a:rPr lang="en-US" sz="1200" b="0" i="0" kern="1200" dirty="0">
                <a:solidFill>
                  <a:schemeClr val="tx1"/>
                </a:solidFill>
                <a:effectLst/>
                <a:latin typeface="+mn-lt"/>
                <a:ea typeface="+mn-ea"/>
                <a:cs typeface="+mn-cs"/>
              </a:rPr>
              <a:t> - Solve the root cause and verify improvement</a:t>
            </a: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Control</a:t>
            </a:r>
            <a:r>
              <a:rPr lang="en-US" sz="1200" b="0" i="0" kern="1200" dirty="0">
                <a:solidFill>
                  <a:schemeClr val="tx1"/>
                </a:solidFill>
                <a:effectLst/>
                <a:latin typeface="+mn-lt"/>
                <a:ea typeface="+mn-ea"/>
                <a:cs typeface="+mn-cs"/>
              </a:rPr>
              <a:t> - Maintain the gains and continue to improve</a:t>
            </a:r>
          </a:p>
          <a:p>
            <a:pPr rtl="0"/>
            <a:r>
              <a:rPr lang="en-US" dirty="0"/>
              <a:t/>
            </a:r>
            <a:br>
              <a:rPr lang="en-US" dirty="0"/>
            </a:br>
            <a:r>
              <a:rPr lang="en-US" dirty="0"/>
              <a:t/>
            </a:r>
            <a:br>
              <a:rPr lang="en-US" dirty="0"/>
            </a:br>
            <a:r>
              <a:rPr lang="en-US" sz="1200" b="0" i="0" kern="1200" dirty="0">
                <a:solidFill>
                  <a:schemeClr val="tx1"/>
                </a:solidFill>
                <a:effectLst/>
                <a:latin typeface="+mn-lt"/>
                <a:ea typeface="+mn-ea"/>
                <a:cs typeface="+mn-cs"/>
              </a:rPr>
              <a:t>Go Lean Six Sigma. (</a:t>
            </a:r>
            <a:r>
              <a:rPr lang="en-US" sz="1200" b="0" i="0" kern="1200" dirty="0" err="1">
                <a:solidFill>
                  <a:schemeClr val="tx1"/>
                </a:solidFill>
                <a:effectLst/>
                <a:latin typeface="+mn-lt"/>
                <a:ea typeface="+mn-ea"/>
                <a:cs typeface="+mn-cs"/>
              </a:rPr>
              <a:t>n.d.</a:t>
            </a:r>
            <a:r>
              <a:rPr lang="en-US" sz="1200" b="0" i="0" kern="1200" dirty="0">
                <a:solidFill>
                  <a:schemeClr val="tx1"/>
                </a:solidFill>
                <a:effectLst/>
                <a:latin typeface="+mn-lt"/>
                <a:ea typeface="+mn-ea"/>
                <a:cs typeface="+mn-cs"/>
              </a:rPr>
              <a:t>). DMAIC – The 5 Phases of Lean Six Sigma. Retrieved February 12, 2020, from </a:t>
            </a:r>
            <a:r>
              <a:rPr lang="en-US" sz="1200" b="0" i="0" kern="1200" dirty="0">
                <a:solidFill>
                  <a:schemeClr val="tx1"/>
                </a:solidFill>
                <a:effectLst/>
                <a:latin typeface="+mn-lt"/>
                <a:ea typeface="+mn-ea"/>
                <a:cs typeface="+mn-cs"/>
                <a:hlinkClick r:id="rId3"/>
              </a:rPr>
              <a:t>https://goleansixsigma.com/dmaic-five-basic-phases-of-lean-six-sigma/</a:t>
            </a:r>
            <a:endParaRPr lang="en-US" sz="1200" b="0" i="0" kern="1200" dirty="0">
              <a:solidFill>
                <a:schemeClr val="tx1"/>
              </a:solidFill>
              <a:effectLst/>
              <a:latin typeface="+mn-lt"/>
              <a:ea typeface="+mn-ea"/>
              <a:cs typeface="+mn-cs"/>
            </a:endParaRP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5</a:t>
            </a:fld>
            <a:endParaRPr lang="en-US"/>
          </a:p>
        </p:txBody>
      </p:sp>
    </p:spTree>
    <p:extLst>
      <p:ext uri="{BB962C8B-B14F-4D97-AF65-F5344CB8AC3E}">
        <p14:creationId xmlns:p14="http://schemas.microsoft.com/office/powerpoint/2010/main" val="331146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r>
              <a:rPr lang="en-US" sz="1200" b="1" i="0" kern="1200" dirty="0">
                <a:solidFill>
                  <a:schemeClr val="tx1"/>
                </a:solidFill>
                <a:effectLst/>
                <a:latin typeface="+mn-lt"/>
                <a:ea typeface="+mn-ea"/>
                <a:cs typeface="+mn-cs"/>
              </a:rPr>
              <a:t>We will also use the Pareto Chart</a:t>
            </a:r>
            <a:r>
              <a:rPr lang="en-US" sz="1200" b="0" i="0" kern="1200" dirty="0">
                <a:solidFill>
                  <a:schemeClr val="tx1"/>
                </a:solidFill>
                <a:effectLst/>
                <a:latin typeface="+mn-lt"/>
                <a:ea typeface="+mn-ea"/>
                <a:cs typeface="+mn-cs"/>
              </a:rPr>
              <a:t>, which is used to illustrate the frequency of defects compared to cumulative impact.  The Pareto Chart is a combination of a bar graph and line graph. It is very helpful to identify and prioritize which defects will deliver the highest value or return for addressing them.  It’s also known as a visual representation of the 80/20 rule, where the idea is that the few most significant defects make up most of the overall problem. More specifically, 80% of the results are determined by 20% of the causes.</a:t>
            </a:r>
          </a:p>
          <a:p>
            <a:endParaRPr lang="en-US" sz="1200" b="0" i="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Tulip Interfaces. (2019, August 6). What is a Pareto Chart? Definition and Examples. Retrieved February 16, 2020, from </a:t>
            </a:r>
            <a:r>
              <a:rPr lang="en-US" sz="1200" b="0" i="0" kern="1200" dirty="0">
                <a:solidFill>
                  <a:schemeClr val="tx1"/>
                </a:solidFill>
                <a:effectLst/>
                <a:latin typeface="+mn-lt"/>
                <a:ea typeface="+mn-ea"/>
                <a:cs typeface="+mn-cs"/>
                <a:hlinkClick r:id="rId3"/>
              </a:rPr>
              <a:t>https://tulip.co/blog/manufacturing/what-is-a-pareto-chart-definition-and-examples/</a:t>
            </a:r>
            <a:r>
              <a:rPr lang="en-US" dirty="0"/>
              <a:t/>
            </a:r>
            <a:br>
              <a:rPr lang="en-US" dirty="0"/>
            </a:br>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6</a:t>
            </a:fld>
            <a:endParaRPr lang="en-US"/>
          </a:p>
        </p:txBody>
      </p:sp>
    </p:spTree>
    <p:extLst>
      <p:ext uri="{BB962C8B-B14F-4D97-AF65-F5344CB8AC3E}">
        <p14:creationId xmlns:p14="http://schemas.microsoft.com/office/powerpoint/2010/main" val="4206959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rtl="0"/>
            <a:r>
              <a:rPr lang="en-US" sz="1200" b="1" i="0" kern="1200" dirty="0">
                <a:solidFill>
                  <a:schemeClr val="tx1"/>
                </a:solidFill>
                <a:effectLst/>
                <a:latin typeface="+mn-lt"/>
                <a:ea typeface="+mn-ea"/>
                <a:cs typeface="+mn-cs"/>
              </a:rPr>
              <a:t>So why Lean?</a:t>
            </a:r>
            <a:endParaRPr lang="en-US" sz="1200" b="0" i="0" kern="1200" dirty="0">
              <a:solidFill>
                <a:schemeClr val="tx1"/>
              </a:solidFill>
              <a:effectLst/>
              <a:latin typeface="+mn-lt"/>
              <a:ea typeface="+mn-ea"/>
              <a:cs typeface="+mn-cs"/>
            </a:endParaRPr>
          </a:p>
          <a:p>
            <a:pPr rtl="0"/>
            <a:r>
              <a:rPr lang="en-US" sz="1200" b="0" i="0" kern="1200" dirty="0">
                <a:solidFill>
                  <a:schemeClr val="tx1"/>
                </a:solidFill>
                <a:effectLst/>
                <a:latin typeface="+mn-lt"/>
                <a:ea typeface="+mn-ea"/>
                <a:cs typeface="+mn-cs"/>
              </a:rPr>
              <a:t>The reason why to use the Lean methodology is simple.  Lean is one of the leading process improvement methodologies in existence.  It enables continuous improvement and is a long term approach, which delivers sustainability for years to come.  Ten key benefits to the lean methodology are:</a:t>
            </a:r>
          </a:p>
          <a:p>
            <a:pPr marL="228600" indent="-228600" rtl="0" fontAlgn="base">
              <a:buFont typeface="+mj-lt"/>
              <a:buAutoNum type="arabicPeriod"/>
            </a:pPr>
            <a:r>
              <a:rPr lang="en-US" sz="1200" b="0" i="0" kern="1200" dirty="0">
                <a:solidFill>
                  <a:schemeClr val="tx1"/>
                </a:solidFill>
                <a:effectLst/>
                <a:latin typeface="+mn-lt"/>
                <a:ea typeface="+mn-ea"/>
                <a:cs typeface="+mn-cs"/>
              </a:rPr>
              <a:t>Greater productivity</a:t>
            </a:r>
          </a:p>
          <a:p>
            <a:pPr marL="228600" indent="-228600" rtl="0" fontAlgn="base">
              <a:buFont typeface="+mj-lt"/>
              <a:buAutoNum type="arabicPeriod"/>
            </a:pPr>
            <a:r>
              <a:rPr lang="en-US" sz="1200" b="0" i="0" kern="1200" dirty="0">
                <a:solidFill>
                  <a:schemeClr val="tx1"/>
                </a:solidFill>
                <a:effectLst/>
                <a:latin typeface="+mn-lt"/>
                <a:ea typeface="+mn-ea"/>
                <a:cs typeface="+mn-cs"/>
              </a:rPr>
              <a:t>Smoother operations</a:t>
            </a:r>
          </a:p>
          <a:p>
            <a:pPr marL="228600" indent="-228600" rtl="0" fontAlgn="base">
              <a:buFont typeface="+mj-lt"/>
              <a:buAutoNum type="arabicPeriod"/>
            </a:pPr>
            <a:r>
              <a:rPr lang="en-US" sz="1200" b="0" i="0" kern="1200" dirty="0">
                <a:solidFill>
                  <a:schemeClr val="tx1"/>
                </a:solidFill>
                <a:effectLst/>
                <a:latin typeface="+mn-lt"/>
                <a:ea typeface="+mn-ea"/>
                <a:cs typeface="+mn-cs"/>
              </a:rPr>
              <a:t>Greater flexibility and responsiveness</a:t>
            </a:r>
          </a:p>
          <a:p>
            <a:pPr marL="228600" indent="-228600" rtl="0" fontAlgn="base">
              <a:buFont typeface="+mj-lt"/>
              <a:buAutoNum type="arabicPeriod"/>
            </a:pPr>
            <a:r>
              <a:rPr lang="en-US" sz="1200" b="0" i="0" kern="1200" dirty="0">
                <a:solidFill>
                  <a:schemeClr val="tx1"/>
                </a:solidFill>
                <a:effectLst/>
                <a:latin typeface="+mn-lt"/>
                <a:ea typeface="+mn-ea"/>
                <a:cs typeface="+mn-cs"/>
              </a:rPr>
              <a:t>Eliminates defects</a:t>
            </a:r>
          </a:p>
          <a:p>
            <a:pPr marL="228600" indent="-228600" rtl="0" fontAlgn="base">
              <a:buFont typeface="+mj-lt"/>
              <a:buAutoNum type="arabicPeriod"/>
            </a:pPr>
            <a:r>
              <a:rPr lang="en-US" sz="1200" b="0" i="0" kern="1200" dirty="0">
                <a:solidFill>
                  <a:schemeClr val="tx1"/>
                </a:solidFill>
                <a:effectLst/>
                <a:latin typeface="+mn-lt"/>
                <a:ea typeface="+mn-ea"/>
                <a:cs typeface="+mn-cs"/>
              </a:rPr>
              <a:t>Improved product quality</a:t>
            </a:r>
          </a:p>
          <a:p>
            <a:pPr marL="228600" indent="-228600" rtl="0" fontAlgn="base">
              <a:buFont typeface="+mj-lt"/>
              <a:buAutoNum type="arabicPeriod"/>
            </a:pPr>
            <a:r>
              <a:rPr lang="en-US" sz="1200" b="0" i="0" kern="1200" dirty="0">
                <a:solidFill>
                  <a:schemeClr val="tx1"/>
                </a:solidFill>
                <a:effectLst/>
                <a:latin typeface="+mn-lt"/>
                <a:ea typeface="+mn-ea"/>
                <a:cs typeface="+mn-cs"/>
              </a:rPr>
              <a:t>Reduced lead time</a:t>
            </a:r>
          </a:p>
          <a:p>
            <a:pPr marL="228600" indent="-228600" rtl="0" fontAlgn="base">
              <a:buFont typeface="+mj-lt"/>
              <a:buAutoNum type="arabicPeriod"/>
            </a:pPr>
            <a:r>
              <a:rPr lang="en-US" sz="1200" b="0" i="0" kern="1200" dirty="0">
                <a:solidFill>
                  <a:schemeClr val="tx1"/>
                </a:solidFill>
                <a:effectLst/>
                <a:latin typeface="+mn-lt"/>
                <a:ea typeface="+mn-ea"/>
                <a:cs typeface="+mn-cs"/>
              </a:rPr>
              <a:t>Increased customer satisfaction</a:t>
            </a:r>
          </a:p>
          <a:p>
            <a:pPr marL="228600" indent="-228600" rtl="0" fontAlgn="base">
              <a:buFont typeface="+mj-lt"/>
              <a:buAutoNum type="arabicPeriod"/>
            </a:pPr>
            <a:r>
              <a:rPr lang="en-US" sz="1200" b="0" i="0" kern="1200" dirty="0">
                <a:solidFill>
                  <a:schemeClr val="tx1"/>
                </a:solidFill>
                <a:effectLst/>
                <a:latin typeface="+mn-lt"/>
                <a:ea typeface="+mn-ea"/>
                <a:cs typeface="+mn-cs"/>
              </a:rPr>
              <a:t>Improved staff morale</a:t>
            </a:r>
          </a:p>
          <a:p>
            <a:pPr marL="228600" indent="-228600" rtl="0" fontAlgn="base">
              <a:buFont typeface="+mj-lt"/>
              <a:buAutoNum type="arabicPeriod"/>
            </a:pPr>
            <a:r>
              <a:rPr lang="en-US" sz="1200" b="0" i="0" kern="1200" dirty="0">
                <a:solidFill>
                  <a:schemeClr val="tx1"/>
                </a:solidFill>
                <a:effectLst/>
                <a:latin typeface="+mn-lt"/>
                <a:ea typeface="+mn-ea"/>
                <a:cs typeface="+mn-cs"/>
              </a:rPr>
              <a:t>Safer working environment</a:t>
            </a:r>
          </a:p>
          <a:p>
            <a:pPr marL="228600" indent="-228600" rtl="0" fontAlgn="base">
              <a:buFont typeface="+mj-lt"/>
              <a:buAutoNum type="arabicPeriod"/>
            </a:pPr>
            <a:r>
              <a:rPr lang="en-US" sz="1200" b="0" i="0" kern="1200" dirty="0">
                <a:solidFill>
                  <a:schemeClr val="tx1"/>
                </a:solidFill>
                <a:effectLst/>
                <a:latin typeface="+mn-lt"/>
                <a:ea typeface="+mn-ea"/>
                <a:cs typeface="+mn-cs"/>
              </a:rPr>
              <a:t>Boosts your bottom line</a:t>
            </a:r>
          </a:p>
          <a:p>
            <a:pPr rtl="0"/>
            <a:r>
              <a:rPr lang="en-US" dirty="0"/>
              <a:t/>
            </a:r>
            <a:br>
              <a:rPr lang="en-US" dirty="0"/>
            </a:br>
            <a:r>
              <a:rPr lang="en-US" dirty="0"/>
              <a:t/>
            </a:r>
            <a:br>
              <a:rPr lang="en-US" dirty="0"/>
            </a:br>
            <a:r>
              <a:rPr lang="en-US" sz="1200" b="0" i="0" kern="1200" dirty="0">
                <a:solidFill>
                  <a:schemeClr val="tx1"/>
                </a:solidFill>
                <a:effectLst/>
                <a:latin typeface="+mn-lt"/>
                <a:ea typeface="+mn-ea"/>
                <a:cs typeface="+mn-cs"/>
              </a:rPr>
              <a:t>McArdle, C. (2017). 10 benefits of applying a lean methodology. Retrieved February 16, 2020, from </a:t>
            </a:r>
            <a:r>
              <a:rPr lang="en-US" sz="1200" b="0" i="0" kern="1200" dirty="0">
                <a:solidFill>
                  <a:schemeClr val="tx1"/>
                </a:solidFill>
                <a:effectLst/>
                <a:latin typeface="+mn-lt"/>
                <a:ea typeface="+mn-ea"/>
                <a:cs typeface="+mn-cs"/>
                <a:hlinkClick r:id="rId3"/>
              </a:rPr>
              <a:t>https://www.kaizenkulture.com/blog/10-benefits-of-applying-a-lean-methodology</a:t>
            </a:r>
            <a:endParaRPr lang="en-US" sz="1200" b="0" i="0" kern="1200" dirty="0">
              <a:solidFill>
                <a:schemeClr val="tx1"/>
              </a:solidFill>
              <a:effectLst/>
              <a:latin typeface="+mn-lt"/>
              <a:ea typeface="+mn-ea"/>
              <a:cs typeface="+mn-cs"/>
            </a:endParaRP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7</a:t>
            </a:fld>
            <a:endParaRPr lang="en-US"/>
          </a:p>
        </p:txBody>
      </p:sp>
    </p:spTree>
    <p:extLst>
      <p:ext uri="{BB962C8B-B14F-4D97-AF65-F5344CB8AC3E}">
        <p14:creationId xmlns:p14="http://schemas.microsoft.com/office/powerpoint/2010/main" val="1153914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rtl="0"/>
            <a:r>
              <a:rPr lang="en-US" sz="1200" b="0" i="0" kern="1200" dirty="0">
                <a:solidFill>
                  <a:schemeClr val="tx1"/>
                </a:solidFill>
                <a:effectLst/>
                <a:latin typeface="+mn-lt"/>
                <a:ea typeface="+mn-ea"/>
                <a:cs typeface="+mn-cs"/>
              </a:rPr>
              <a:t>As we know from the examples of a burning platform, it is better to anticipate impending challenges and to change the way things are done than to wait and react when it’s too late or when it requires a significantly higher level of effort to address.  Once a crisis becomes obvious, burning platforms are certainly motivating, but the challenge of achieving a transformation becomes that much steeper (Anthony, 2014).</a:t>
            </a:r>
          </a:p>
          <a:p>
            <a:pPr rtl="0"/>
            <a:r>
              <a:rPr lang="en-US" dirty="0"/>
              <a:t/>
            </a:r>
            <a:br>
              <a:rPr lang="en-US" dirty="0"/>
            </a:br>
            <a:r>
              <a:rPr lang="en-US" sz="1200" b="0" i="0" kern="1200" dirty="0">
                <a:solidFill>
                  <a:schemeClr val="tx1"/>
                </a:solidFill>
                <a:effectLst/>
                <a:latin typeface="+mn-lt"/>
                <a:ea typeface="+mn-ea"/>
                <a:cs typeface="+mn-cs"/>
              </a:rPr>
              <a:t>According to Yale School of Management professor Richard Foster, there are four ways to determine whether you should embark on a corporate transformation effort, and these seem to apply to the healthcare industry as well.  They are as follows:</a:t>
            </a:r>
          </a:p>
          <a:p>
            <a:pPr marL="228600" indent="-228600" rtl="0" fontAlgn="base">
              <a:buFont typeface="+mj-lt"/>
              <a:buAutoNum type="arabicPeriod"/>
            </a:pPr>
            <a:r>
              <a:rPr lang="en-US" sz="1200" b="1" i="0" kern="1200" dirty="0">
                <a:solidFill>
                  <a:schemeClr val="tx1"/>
                </a:solidFill>
                <a:effectLst/>
                <a:latin typeface="+mn-lt"/>
                <a:ea typeface="+mn-ea"/>
                <a:cs typeface="+mn-cs"/>
              </a:rPr>
              <a:t>Scan the periphery</a:t>
            </a:r>
            <a:r>
              <a:rPr lang="en-US" sz="1200" b="0" i="0" kern="1200" dirty="0">
                <a:solidFill>
                  <a:schemeClr val="tx1"/>
                </a:solidFill>
                <a:effectLst/>
                <a:latin typeface="+mn-lt"/>
                <a:ea typeface="+mn-ea"/>
                <a:cs typeface="+mn-cs"/>
              </a:rPr>
              <a:t> - Companies should have their fingers on the pulse of the start up community to spot potentially transformational development early.  For healthcare organizations, they should be looking at competitors and watching for industry disruptors.</a:t>
            </a:r>
          </a:p>
          <a:p>
            <a:pPr marL="228600" indent="-228600" rtl="0" fontAlgn="base">
              <a:buFont typeface="+mj-lt"/>
              <a:buAutoNum type="arabicPeriod"/>
            </a:pPr>
            <a:r>
              <a:rPr lang="en-US" sz="1200" b="1" i="0" kern="1200" dirty="0">
                <a:solidFill>
                  <a:schemeClr val="tx1"/>
                </a:solidFill>
                <a:effectLst/>
                <a:latin typeface="+mn-lt"/>
                <a:ea typeface="+mn-ea"/>
                <a:cs typeface="+mn-cs"/>
              </a:rPr>
              <a:t>Look at profit margin trends</a:t>
            </a:r>
            <a:r>
              <a:rPr lang="en-US" sz="1200" b="0" i="0" kern="1200" dirty="0">
                <a:solidFill>
                  <a:schemeClr val="tx1"/>
                </a:solidFill>
                <a:effectLst/>
                <a:latin typeface="+mn-lt"/>
                <a:ea typeface="+mn-ea"/>
                <a:cs typeface="+mn-cs"/>
              </a:rPr>
              <a:t> - When profit margins start to trend down, it often signals an emerging weakness in the core business.  The bottom line should be a signal for any business in any industry.</a:t>
            </a:r>
          </a:p>
          <a:p>
            <a:pPr marL="228600" indent="-228600" rtl="0" fontAlgn="base">
              <a:buFont typeface="+mj-lt"/>
              <a:buAutoNum type="arabicPeriod"/>
            </a:pPr>
            <a:r>
              <a:rPr lang="en-US" sz="1200" b="1" i="0" kern="1200" dirty="0">
                <a:solidFill>
                  <a:schemeClr val="tx1"/>
                </a:solidFill>
                <a:effectLst/>
                <a:latin typeface="+mn-lt"/>
                <a:ea typeface="+mn-ea"/>
                <a:cs typeface="+mn-cs"/>
              </a:rPr>
              <a:t>Listen to passionate leaders</a:t>
            </a:r>
            <a:r>
              <a:rPr lang="en-US" sz="1200" b="0" i="0" kern="1200" dirty="0">
                <a:solidFill>
                  <a:schemeClr val="tx1"/>
                </a:solidFill>
                <a:effectLst/>
                <a:latin typeface="+mn-lt"/>
                <a:ea typeface="+mn-ea"/>
                <a:cs typeface="+mn-cs"/>
              </a:rPr>
              <a:t> - The voice of innovators and heavyweights in the industry should be taken seriously, even when there isn’t data to support their claims.  An example is when Johnson &amp; Johnson executives realized a small rise in minimally invasive surgical procedures could pose a risk to the company’s core business.  Data wasn’t there, but they invested in it anyway and it ended up being very profitable.  </a:t>
            </a:r>
          </a:p>
          <a:p>
            <a:pPr marL="228600" indent="-228600" rtl="0" fontAlgn="base">
              <a:buFont typeface="+mj-lt"/>
              <a:buAutoNum type="arabicPeriod"/>
            </a:pPr>
            <a:r>
              <a:rPr lang="en-US" sz="1200" b="1" i="0" kern="1200" dirty="0">
                <a:solidFill>
                  <a:schemeClr val="tx1"/>
                </a:solidFill>
                <a:effectLst/>
                <a:latin typeface="+mn-lt"/>
                <a:ea typeface="+mn-ea"/>
                <a:cs typeface="+mn-cs"/>
              </a:rPr>
              <a:t>Carefully monitor customer satisfaction</a:t>
            </a:r>
            <a:r>
              <a:rPr lang="en-US" sz="1200" b="0" i="0" kern="1200" dirty="0">
                <a:solidFill>
                  <a:schemeClr val="tx1"/>
                </a:solidFill>
                <a:effectLst/>
                <a:latin typeface="+mn-lt"/>
                <a:ea typeface="+mn-ea"/>
                <a:cs typeface="+mn-cs"/>
              </a:rPr>
              <a:t> - Customer satisfaction is a clear indicator of the health of the organization.  Trends in customer satisfaction should be looked into further to determine if changes are needed.</a:t>
            </a:r>
          </a:p>
          <a:p>
            <a:pPr rtl="0"/>
            <a:r>
              <a:rPr lang="en-US" dirty="0"/>
              <a:t/>
            </a:r>
            <a:br>
              <a:rPr lang="en-US" dirty="0"/>
            </a:br>
            <a:r>
              <a:rPr lang="en-US" sz="1200" b="0" i="0" kern="1200" dirty="0">
                <a:solidFill>
                  <a:schemeClr val="tx1"/>
                </a:solidFill>
                <a:effectLst/>
                <a:latin typeface="+mn-lt"/>
                <a:ea typeface="+mn-ea"/>
                <a:cs typeface="+mn-cs"/>
              </a:rPr>
              <a:t>Collectively these things can be indicators of a burning platform.  For Mount Sinai, being located in the New York City region means that there is an abundance of competition and innovation, so these aspects should be closely monitored.  Furthermore they should be analyzed for improvement opportunities to stay ahead of the game.</a:t>
            </a:r>
          </a:p>
          <a:p>
            <a:pPr rtl="0"/>
            <a:r>
              <a:rPr lang="en-US" dirty="0"/>
              <a:t/>
            </a:r>
            <a:br>
              <a:rPr lang="en-US" dirty="0"/>
            </a:br>
            <a:r>
              <a:rPr lang="en-US" dirty="0"/>
              <a:t/>
            </a:r>
            <a:br>
              <a:rPr lang="en-US" dirty="0"/>
            </a:br>
            <a:r>
              <a:rPr lang="en-US" sz="1200" b="0" i="0" kern="1200" dirty="0">
                <a:solidFill>
                  <a:schemeClr val="tx1"/>
                </a:solidFill>
                <a:effectLst/>
                <a:latin typeface="+mn-lt"/>
                <a:ea typeface="+mn-ea"/>
                <a:cs typeface="+mn-cs"/>
              </a:rPr>
              <a:t>Anthony, S. A. (2014, August 7). How to Anticipate a Burning Platform. Retrieved February 15, 2020, from </a:t>
            </a:r>
            <a:r>
              <a:rPr lang="en-US" sz="1200" b="0" i="0" kern="1200" dirty="0">
                <a:solidFill>
                  <a:schemeClr val="tx1"/>
                </a:solidFill>
                <a:effectLst/>
                <a:latin typeface="+mn-lt"/>
                <a:ea typeface="+mn-ea"/>
                <a:cs typeface="+mn-cs"/>
                <a:hlinkClick r:id="rId3"/>
              </a:rPr>
              <a:t>https://hbr.org/2012/12/how-to-anticipate-a-burning-platform</a:t>
            </a:r>
            <a:endParaRPr lang="en-US" sz="1200" b="0" i="0" kern="1200" dirty="0">
              <a:solidFill>
                <a:schemeClr val="tx1"/>
              </a:solidFill>
              <a:effectLst/>
              <a:latin typeface="+mn-lt"/>
              <a:ea typeface="+mn-ea"/>
              <a:cs typeface="+mn-cs"/>
            </a:endParaRP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8</a:t>
            </a:fld>
            <a:endParaRPr lang="en-US"/>
          </a:p>
        </p:txBody>
      </p:sp>
    </p:spTree>
    <p:extLst>
      <p:ext uri="{BB962C8B-B14F-4D97-AF65-F5344CB8AC3E}">
        <p14:creationId xmlns:p14="http://schemas.microsoft.com/office/powerpoint/2010/main" val="4279046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Taylor</a:t>
            </a:r>
          </a:p>
          <a:p>
            <a:endParaRPr lang="en-US" b="1" u="sng" dirty="0"/>
          </a:p>
          <a:p>
            <a:pPr marL="0" indent="0">
              <a:buNone/>
            </a:pPr>
            <a:r>
              <a:rPr lang="en-US" dirty="0"/>
              <a:t>Mount Sinai is mature and running at a steady state.  It is time to take a step back and figure out where efficiencies can be gained and where innovation can occur.</a:t>
            </a:r>
          </a:p>
          <a:p>
            <a:pPr marL="0" indent="0" fontAlgn="base">
              <a:buNone/>
            </a:pPr>
            <a:endParaRPr lang="en-US" dirty="0"/>
          </a:p>
          <a:p>
            <a:pPr marL="0" indent="0">
              <a:buNone/>
            </a:pPr>
            <a:r>
              <a:rPr lang="en-US" b="0" dirty="0"/>
              <a:t>The size of the organization and the maturity may be indicators of hidden burning platforms. </a:t>
            </a:r>
          </a:p>
          <a:p>
            <a:pPr marL="0" indent="0">
              <a:buNone/>
            </a:pPr>
            <a:endParaRPr lang="en-US" b="1" dirty="0"/>
          </a:p>
          <a:p>
            <a:pPr marL="0" indent="0">
              <a:buNone/>
            </a:pPr>
            <a:r>
              <a:rPr lang="en-US" dirty="0"/>
              <a:t>For Mount Sinai, the New York City location means that there is an abundance of competition and innovation.  It is best to stay ahead of the game before the platform begins to burn.</a:t>
            </a: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9</a:t>
            </a:fld>
            <a:endParaRPr lang="en-US"/>
          </a:p>
        </p:txBody>
      </p:sp>
    </p:spTree>
    <p:extLst>
      <p:ext uri="{BB962C8B-B14F-4D97-AF65-F5344CB8AC3E}">
        <p14:creationId xmlns:p14="http://schemas.microsoft.com/office/powerpoint/2010/main" val="389720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r>
              <a:rPr lang="en-US" b="0" u="none" dirty="0"/>
              <a:t>Mt. Sinai is a large, mature organization who needs to continue to develop a lean and efficient organizational culture in order to remain competitive.  Sinai’s overarching goal is to become a high reliability organization while delivering high-value care.  Commitment to a lean and efficient culture will help to facilitate this goal.  Improving employee engagement will help boost performance an improve efficiency measures.  When employees are engaged and part of the organization’s overall strategy, performance is increased as well as employee satisfaction.  At Sinai, we feel the more we can communicate our strategy and the measures it will take to reach our goals, with proper planning an execution, Mt. Sinai can become the high-reliability organization it aims to be.  Balancing the budget aligned with our mission will help us continue to grow and not remain stagnant.  Through strong Executive leadership, efficient productivity, continuous quality improvement and the ability to innovate, Mt. Sinai can meet and exceed its objectives by creating a culture of mindfulness regarding waste and applying the principles of lean six sigma to their processes in order to boost efficiency and productivity. </a:t>
            </a:r>
          </a:p>
        </p:txBody>
      </p:sp>
      <p:sp>
        <p:nvSpPr>
          <p:cNvPr id="4" name="Slide Number Placeholder 3"/>
          <p:cNvSpPr>
            <a:spLocks noGrp="1"/>
          </p:cNvSpPr>
          <p:nvPr>
            <p:ph type="sldNum" sz="quarter" idx="5"/>
          </p:nvPr>
        </p:nvSpPr>
        <p:spPr/>
        <p:txBody>
          <a:bodyPr/>
          <a:lstStyle/>
          <a:p>
            <a:fld id="{11AAE56B-E252-1243-B659-E49C3BC6E687}" type="slidenum">
              <a:rPr lang="en-US" smtClean="0"/>
              <a:t>10</a:t>
            </a:fld>
            <a:endParaRPr lang="en-US"/>
          </a:p>
        </p:txBody>
      </p:sp>
    </p:spTree>
    <p:extLst>
      <p:ext uri="{BB962C8B-B14F-4D97-AF65-F5344CB8AC3E}">
        <p14:creationId xmlns:p14="http://schemas.microsoft.com/office/powerpoint/2010/main" val="4247323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r>
              <a:rPr lang="en-US" b="0" u="none" dirty="0"/>
              <a:t>How is Mt. Sinai working to become a high-reliability organization while delivering high quality care?  An example of poka-yoke in the current processes at Mt. Sinai includes changes as to how device parts are delivered with instructions.  Currently all device parts are delivered together with one set of instructions.  Moving forward, individual device pieces will be delivered with their own individual set of instructions.  This will decrease the number of touches on the device pieces reducing the risk of harm or infection.  More integrated IT systems will help to improve care coordination, overall efficiency, patient outcomes and patient satisfaction.  “Goes to the </a:t>
            </a:r>
            <a:r>
              <a:rPr lang="en-US" b="0" u="none" dirty="0" err="1"/>
              <a:t>gemba</a:t>
            </a:r>
            <a:r>
              <a:rPr lang="en-US" b="0" u="none" dirty="0"/>
              <a:t>,” by going to the workplace to see firsthand what is taking place on the frontlines, the challenges they face in their daily processes and develop solutions aimed at streamlining those processes and making them more cost efficient.  The unpredictability of medicine is a contributing factor in variation.  Emergency preparedness and managing unforeseen circumstances in a calm, yet efficient manner with underlying principles of Service Excellence can help to reduce variation.  Omitting superfluous processes, waste, time, and defects will also reduce variation.  Apply Six-Sigma.</a:t>
            </a:r>
          </a:p>
          <a:p>
            <a:r>
              <a:rPr lang="en-US" b="0" u="none" dirty="0"/>
              <a:t>	</a:t>
            </a:r>
          </a:p>
          <a:p>
            <a:r>
              <a:rPr lang="en-US" b="1" u="sng" dirty="0"/>
              <a:t>References</a:t>
            </a:r>
          </a:p>
          <a:p>
            <a:r>
              <a:rPr lang="en-US" b="1" u="sng" dirty="0"/>
              <a:t>https://</a:t>
            </a:r>
            <a:r>
              <a:rPr lang="en-US" b="1" u="sng" dirty="0" err="1"/>
              <a:t>www.beckershospitalreview.com</a:t>
            </a:r>
            <a:r>
              <a:rPr lang="en-US" b="1" u="sng" dirty="0"/>
              <a:t>/supply-chain/poka-yoke-applying-japanese-design-concepts-to-minimize-device-errors.html</a:t>
            </a: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11</a:t>
            </a:fld>
            <a:endParaRPr lang="en-US"/>
          </a:p>
        </p:txBody>
      </p:sp>
    </p:spTree>
    <p:extLst>
      <p:ext uri="{BB962C8B-B14F-4D97-AF65-F5344CB8AC3E}">
        <p14:creationId xmlns:p14="http://schemas.microsoft.com/office/powerpoint/2010/main" val="223052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r>
              <a:rPr lang="en-US" b="0" u="none" dirty="0"/>
              <a:t>An engaged employee as a happy and productive employee.  Employees who are part of the organizational strategy are more engaged in their work, therefore increasing productivity and a happy work environment.  Engaged employees improve overall organization performance and can increase innovation, productivity and increase the bottom line.  By reducing hiring and retention costs in highly competitive job markets, improvements in the bottom line can occur.   How does Mt. Sinai engage its employees:  Through strong Executive leadership who communicates effectively, delivering healthcare services with an underlying commitment to Service Excellence and Quality Improvement (QI), Mt. Sinai can continue to innovate and encourage productivity amongst its workforce and achieve high levels of employee engagement.</a:t>
            </a:r>
          </a:p>
          <a:p>
            <a:r>
              <a:rPr lang="en-US" b="1" u="sng" dirty="0"/>
              <a:t>References</a:t>
            </a:r>
          </a:p>
          <a:p>
            <a:r>
              <a:rPr lang="en-US" b="1" u="none" dirty="0"/>
              <a:t>The importance of employee engagement on performance.  </a:t>
            </a:r>
            <a:r>
              <a:rPr lang="en-US" b="1" i="1" u="none" dirty="0"/>
              <a:t>Harvard Business Review.  </a:t>
            </a:r>
            <a:endParaRPr lang="en-US" b="1" u="sng" dirty="0"/>
          </a:p>
          <a:p>
            <a:r>
              <a:rPr lang="en-US" b="1" u="none" dirty="0"/>
              <a:t>https://</a:t>
            </a:r>
            <a:r>
              <a:rPr lang="en-US" b="1" u="none" dirty="0" err="1"/>
              <a:t>hbr.org</a:t>
            </a:r>
            <a:r>
              <a:rPr lang="en-US" b="1" u="none" dirty="0"/>
              <a:t>/resources/pdfs/comm/achievers/hbr_achievers_report_sep13.pdf</a:t>
            </a:r>
          </a:p>
        </p:txBody>
      </p:sp>
      <p:sp>
        <p:nvSpPr>
          <p:cNvPr id="4" name="Slide Number Placeholder 3"/>
          <p:cNvSpPr>
            <a:spLocks noGrp="1"/>
          </p:cNvSpPr>
          <p:nvPr>
            <p:ph type="sldNum" sz="quarter" idx="5"/>
          </p:nvPr>
        </p:nvSpPr>
        <p:spPr/>
        <p:txBody>
          <a:bodyPr/>
          <a:lstStyle/>
          <a:p>
            <a:fld id="{11AAE56B-E252-1243-B659-E49C3BC6E687}" type="slidenum">
              <a:rPr lang="en-US" smtClean="0"/>
              <a:t>12</a:t>
            </a:fld>
            <a:endParaRPr lang="en-US"/>
          </a:p>
        </p:txBody>
      </p:sp>
    </p:spTree>
    <p:extLst>
      <p:ext uri="{BB962C8B-B14F-4D97-AF65-F5344CB8AC3E}">
        <p14:creationId xmlns:p14="http://schemas.microsoft.com/office/powerpoint/2010/main" val="617127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r>
              <a:rPr lang="en-US" b="0" u="none" dirty="0"/>
              <a:t>I chose this slide to be part of this presentation as we have learned throughout our MHA program how impactful employee engagement can be on an organization.  This chart gives multiple examples of drivers of employee engagement which can be be applied to various organizations under various circumstances.  The least impactful driver of Training and Development organized around corporate goals still yields a 52% impact on the importance of engagement making employee engagement a continual area of focus.</a:t>
            </a:r>
            <a:r>
              <a:rPr lang="en-US" sz="1200" b="0" i="0" u="none" dirty="0"/>
              <a:t>  We know how important patient engagement is to  improving quality and controlling costs, and we clearly see from this illustration that if Mt. Sinai were to employ 3-4 of these engagement drivers, choosing those most closely aligned with their goals, a positive effect would result in improved patient outcomes, quality and cost as employees become more engaged and overall happier at work.  By choosing those drivers which are most appropriately aligned with Mt. Sinai’s goals, mission and vision.  Recognition for high performers will top the list for Mt. Sinai as this is a positive, fail-safe way to bring attention to those employees who met targeted goals and contributed in a positive way to the organization.  Senior Leadership offering clear lines of communication to all stakeholders, including  staff, support staff .  All staff and support staff will have a clear understanding of their roles and responsibilities within the scope of their position and how that position relates to the overall organization and its goals.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sng"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sng" dirty="0"/>
              <a:t>The importance of employee engagement.  Harvard Business Review.</a:t>
            </a:r>
          </a:p>
          <a:p>
            <a:endParaRPr lang="en-US" b="1" u="sng" dirty="0"/>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13</a:t>
            </a:fld>
            <a:endParaRPr lang="en-US"/>
          </a:p>
        </p:txBody>
      </p:sp>
    </p:spTree>
    <p:extLst>
      <p:ext uri="{BB962C8B-B14F-4D97-AF65-F5344CB8AC3E}">
        <p14:creationId xmlns:p14="http://schemas.microsoft.com/office/powerpoint/2010/main" val="3208597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r>
              <a:rPr lang="en-US" b="0" u="none" dirty="0"/>
              <a:t>“Providing compassionate patient care with seamless coordination and to advance medicine through unrivaled education, research, and outreach in the many diverse communities we serve.”  In order to align with our mission, Executive Management “Goes to the Gemba,” to work with the front lines  identify weaknesses and inefficient processes.  By applying lean six sigma, we can strengthen our toolkit and apply principles of both lean and six sigma in order to advance us to our goals.  Mt. Sinai’s vision ”To continue to grow and challenge convention through our pioneering spirit, scientific advancements, forward thinking leadership, and collaborative approach to providing exceptional patient care in the many unique communities we serve” can be further enhanced through the application of lean six sigma.</a:t>
            </a:r>
          </a:p>
          <a:p>
            <a:endParaRPr lang="en-US" b="1" u="sng" dirty="0"/>
          </a:p>
          <a:p>
            <a:r>
              <a:rPr lang="en-US" b="1" u="sng"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kern="1200" dirty="0">
                <a:solidFill>
                  <a:schemeClr val="tx1"/>
                </a:solidFill>
                <a:effectLst/>
                <a:latin typeface="+mn-lt"/>
                <a:ea typeface="+mn-ea"/>
                <a:cs typeface="+mn-cs"/>
              </a:rPr>
              <a:t>Little, K., PhD., Scoville, R., PhD., Comparing lean and quality improvement.  </a:t>
            </a:r>
            <a:r>
              <a:rPr lang="en-US" sz="1200" b="1" i="1" u="sng" kern="1200" dirty="0">
                <a:solidFill>
                  <a:schemeClr val="tx1"/>
                </a:solidFill>
                <a:effectLst/>
                <a:latin typeface="+mn-lt"/>
                <a:ea typeface="+mn-ea"/>
                <a:cs typeface="+mn-cs"/>
              </a:rPr>
              <a:t>Institute for Healthcare Improvement. </a:t>
            </a:r>
            <a:r>
              <a:rPr lang="en-US" sz="1200" b="1" u="sng" kern="1200" dirty="0">
                <a:solidFill>
                  <a:schemeClr val="tx1"/>
                </a:solidFill>
                <a:effectLst/>
                <a:latin typeface="+mn-lt"/>
                <a:ea typeface="+mn-ea"/>
                <a:cs typeface="+mn-cs"/>
              </a:rPr>
              <a:t> White paper.</a:t>
            </a:r>
          </a:p>
          <a:p>
            <a:endParaRPr lang="en-US" b="1" u="none" dirty="0"/>
          </a:p>
        </p:txBody>
      </p:sp>
      <p:sp>
        <p:nvSpPr>
          <p:cNvPr id="4" name="Slide Number Placeholder 3"/>
          <p:cNvSpPr>
            <a:spLocks noGrp="1"/>
          </p:cNvSpPr>
          <p:nvPr>
            <p:ph type="sldNum" sz="quarter" idx="5"/>
          </p:nvPr>
        </p:nvSpPr>
        <p:spPr/>
        <p:txBody>
          <a:bodyPr/>
          <a:lstStyle/>
          <a:p>
            <a:fld id="{11AAE56B-E252-1243-B659-E49C3BC6E687}" type="slidenum">
              <a:rPr lang="en-US" smtClean="0"/>
              <a:t>14</a:t>
            </a:fld>
            <a:endParaRPr lang="en-US"/>
          </a:p>
        </p:txBody>
      </p:sp>
    </p:spTree>
    <p:extLst>
      <p:ext uri="{BB962C8B-B14F-4D97-AF65-F5344CB8AC3E}">
        <p14:creationId xmlns:p14="http://schemas.microsoft.com/office/powerpoint/2010/main" val="1864614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r>
              <a:rPr lang="en-US" b="0" u="none" dirty="0"/>
              <a:t>By developing a culture of lean, we can minimize waste and make decisions based on evidence in order to act as effectively and efficiently as possible, resulting in the best outcomes.  </a:t>
            </a:r>
          </a:p>
        </p:txBody>
      </p:sp>
      <p:sp>
        <p:nvSpPr>
          <p:cNvPr id="4" name="Slide Number Placeholder 3"/>
          <p:cNvSpPr>
            <a:spLocks noGrp="1"/>
          </p:cNvSpPr>
          <p:nvPr>
            <p:ph type="sldNum" sz="quarter" idx="5"/>
          </p:nvPr>
        </p:nvSpPr>
        <p:spPr/>
        <p:txBody>
          <a:bodyPr/>
          <a:lstStyle/>
          <a:p>
            <a:fld id="{11AAE56B-E252-1243-B659-E49C3BC6E687}" type="slidenum">
              <a:rPr lang="en-US" smtClean="0"/>
              <a:t>15</a:t>
            </a:fld>
            <a:endParaRPr lang="en-US"/>
          </a:p>
        </p:txBody>
      </p:sp>
    </p:spTree>
    <p:extLst>
      <p:ext uri="{BB962C8B-B14F-4D97-AF65-F5344CB8AC3E}">
        <p14:creationId xmlns:p14="http://schemas.microsoft.com/office/powerpoint/2010/main" val="1902150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endParaRPr lang="en-US" b="0" u="none" dirty="0"/>
          </a:p>
          <a:p>
            <a:r>
              <a:rPr lang="en-US" b="0" u="none" dirty="0"/>
              <a:t>https://</a:t>
            </a:r>
            <a:r>
              <a:rPr lang="en-US" b="0" u="none" dirty="0" err="1"/>
              <a:t>www.americanexpress.com</a:t>
            </a:r>
            <a:r>
              <a:rPr lang="en-US" b="0" u="none" dirty="0"/>
              <a:t>/</a:t>
            </a:r>
            <a:r>
              <a:rPr lang="en-US" b="0" u="none" dirty="0" err="1"/>
              <a:t>en</a:t>
            </a:r>
            <a:r>
              <a:rPr lang="en-US" b="0" u="none" dirty="0"/>
              <a:t>-us/business/trends-and-insights/articles/creating-strategic-roadmap/</a:t>
            </a:r>
          </a:p>
          <a:p>
            <a:r>
              <a:rPr lang="en-US" b="0" u="none" dirty="0"/>
              <a:t>https://</a:t>
            </a:r>
            <a:r>
              <a:rPr lang="en-US" b="0" u="none" dirty="0" err="1"/>
              <a:t>www.mountsinai.org</a:t>
            </a:r>
            <a:r>
              <a:rPr lang="en-US" b="0" u="none" dirty="0"/>
              <a:t>/about/mission</a:t>
            </a:r>
          </a:p>
        </p:txBody>
      </p:sp>
      <p:sp>
        <p:nvSpPr>
          <p:cNvPr id="4" name="Slide Number Placeholder 3"/>
          <p:cNvSpPr>
            <a:spLocks noGrp="1"/>
          </p:cNvSpPr>
          <p:nvPr>
            <p:ph type="sldNum" sz="quarter" idx="5"/>
          </p:nvPr>
        </p:nvSpPr>
        <p:spPr/>
        <p:txBody>
          <a:bodyPr/>
          <a:lstStyle/>
          <a:p>
            <a:fld id="{11AAE56B-E252-1243-B659-E49C3BC6E687}" type="slidenum">
              <a:rPr lang="en-US" smtClean="0"/>
              <a:t>16</a:t>
            </a:fld>
            <a:endParaRPr lang="en-US"/>
          </a:p>
        </p:txBody>
      </p:sp>
    </p:spTree>
    <p:extLst>
      <p:ext uri="{BB962C8B-B14F-4D97-AF65-F5344CB8AC3E}">
        <p14:creationId xmlns:p14="http://schemas.microsoft.com/office/powerpoint/2010/main" val="757423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Wendy</a:t>
            </a:r>
          </a:p>
          <a:p>
            <a:endParaRPr lang="en-US" b="1" u="sng" dirty="0"/>
          </a:p>
          <a:p>
            <a:r>
              <a:rPr lang="en-US" b="1" u="sng" dirty="0"/>
              <a:t>https://</a:t>
            </a:r>
            <a:r>
              <a:rPr lang="en-US" b="1" u="sng" dirty="0" err="1"/>
              <a:t>www.americanexpress.com</a:t>
            </a:r>
            <a:r>
              <a:rPr lang="en-US" b="1" u="sng" dirty="0"/>
              <a:t>/</a:t>
            </a:r>
            <a:r>
              <a:rPr lang="en-US" b="1" u="sng" dirty="0" err="1"/>
              <a:t>en</a:t>
            </a:r>
            <a:r>
              <a:rPr lang="en-US" b="1" u="sng" dirty="0"/>
              <a:t>-us/business/trends-and-insights/articles/creating-strategic-roadmap/</a:t>
            </a:r>
          </a:p>
          <a:p>
            <a:r>
              <a:rPr lang="en-US" b="1" u="sng" dirty="0"/>
              <a:t>https://</a:t>
            </a:r>
            <a:r>
              <a:rPr lang="en-US" b="1" u="sng" dirty="0" err="1"/>
              <a:t>www.mountsinai.org</a:t>
            </a:r>
            <a:r>
              <a:rPr lang="en-US" b="1" u="sng" dirty="0"/>
              <a:t>/about/mission</a:t>
            </a:r>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17</a:t>
            </a:fld>
            <a:endParaRPr lang="en-US"/>
          </a:p>
        </p:txBody>
      </p:sp>
    </p:spTree>
    <p:extLst>
      <p:ext uri="{BB962C8B-B14F-4D97-AF65-F5344CB8AC3E}">
        <p14:creationId xmlns:p14="http://schemas.microsoft.com/office/powerpoint/2010/main" val="2862482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essential for an organisation to t</a:t>
            </a:r>
            <a:r>
              <a:rPr lang="en-US" dirty="0" smtClean="0"/>
              <a:t>ie it strategic</a:t>
            </a:r>
            <a:r>
              <a:rPr lang="en-US" baseline="0" dirty="0" smtClean="0"/>
              <a:t> focus </a:t>
            </a:r>
            <a:r>
              <a:rPr lang="en-US" dirty="0" smtClean="0"/>
              <a:t>to strategic objectives. It becomes essential, in this regard, for the organisation to come up with organisation-wide</a:t>
            </a:r>
            <a:r>
              <a:rPr lang="en-US" baseline="0" dirty="0" smtClean="0"/>
              <a:t> metrics that will not only ensure that the long term objectives are being met but also the short term operational demands of the organisation. </a:t>
            </a:r>
            <a:r>
              <a:rPr lang="en-US" dirty="0" smtClean="0"/>
              <a:t>Some of the essential metrics to be tracked will be strategic</a:t>
            </a:r>
            <a:r>
              <a:rPr lang="en-US" baseline="0" dirty="0" smtClean="0"/>
              <a:t> while others will be functional such as </a:t>
            </a:r>
            <a:r>
              <a:rPr lang="en-US" dirty="0" smtClean="0"/>
              <a:t>finances, marketing, and human resource planning. It is also essential</a:t>
            </a:r>
            <a:r>
              <a:rPr lang="en-US" baseline="0" dirty="0" smtClean="0"/>
              <a:t> that other aspects of the business’ financial health such as cash flows are tracked and monitored both in the short and long term.</a:t>
            </a:r>
            <a:r>
              <a:rPr lang="en-US" dirty="0" smtClean="0"/>
              <a:t> The organisation must keep it s evaluation processes simple so that performance is clear to</a:t>
            </a:r>
            <a:r>
              <a:rPr lang="en-US" baseline="0" dirty="0" smtClean="0"/>
              <a:t> all</a:t>
            </a:r>
            <a:r>
              <a:rPr lang="en-US" dirty="0" smtClean="0"/>
              <a:t>. </a:t>
            </a:r>
            <a:r>
              <a:rPr lang="en-US" dirty="0" smtClean="0"/>
              <a:t>Members</a:t>
            </a:r>
            <a:r>
              <a:rPr lang="en-US" baseline="0" dirty="0" smtClean="0"/>
              <a:t> of staff must not be</a:t>
            </a:r>
            <a:r>
              <a:rPr lang="en-US" dirty="0" smtClean="0"/>
              <a:t> overloaded with a lot of information or too many KPIs to track. The organisation must also be able to maintain up-to-date data from across the entire organisation. The business measures must also include the latest data and should</a:t>
            </a:r>
            <a:r>
              <a:rPr lang="en-US" baseline="0" dirty="0" smtClean="0"/>
              <a:t> be</a:t>
            </a:r>
            <a:r>
              <a:rPr lang="en-US" dirty="0" smtClean="0"/>
              <a:t> reported in good time to all the relevant stakeholders across the organisation for quick action. </a:t>
            </a:r>
          </a:p>
          <a:p>
            <a:endParaRPr lang="en-US" b="1" u="sng" dirty="0" smtClean="0"/>
          </a:p>
          <a:p>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18</a:t>
            </a:fld>
            <a:endParaRPr lang="en-US"/>
          </a:p>
        </p:txBody>
      </p:sp>
    </p:spTree>
    <p:extLst>
      <p:ext uri="{BB962C8B-B14F-4D97-AF65-F5344CB8AC3E}">
        <p14:creationId xmlns:p14="http://schemas.microsoft.com/office/powerpoint/2010/main" val="3780793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issues that</a:t>
            </a:r>
            <a:r>
              <a:rPr lang="en-US" baseline="0" dirty="0" smtClean="0"/>
              <a:t> might affect the strategic goals of the company and must be identified for proper planning. Some of these issues center around the l</a:t>
            </a:r>
            <a:r>
              <a:rPr lang="en-US" dirty="0" smtClean="0"/>
              <a:t>ack of a dynamic learning environment where employees and the management are able to learn from past mistakes. Continuous learning is critical for</a:t>
            </a:r>
            <a:r>
              <a:rPr lang="en-US" baseline="0" dirty="0" smtClean="0"/>
              <a:t> a successful implementation of strategic goals within an operational framework. A great amount of discipline is required to keep up with the demands of the strategic focus. </a:t>
            </a:r>
            <a:r>
              <a:rPr lang="en-US" dirty="0" smtClean="0"/>
              <a:t> It becomes essential, in this regard, to adopt a project-based leadership approach to maintain the desired focus and discipline</a:t>
            </a:r>
            <a:r>
              <a:rPr lang="en-US" baseline="0" dirty="0" smtClean="0"/>
              <a:t> over time</a:t>
            </a:r>
            <a:r>
              <a:rPr lang="en-US" dirty="0" smtClean="0"/>
              <a:t>. It</a:t>
            </a:r>
            <a:r>
              <a:rPr lang="en-US" baseline="0" dirty="0" smtClean="0"/>
              <a:t> is also essential to recognize the fact that o</a:t>
            </a:r>
            <a:r>
              <a:rPr lang="en-US" dirty="0" smtClean="0"/>
              <a:t>rganizational structures and processes are not flexible and might therefore require a</a:t>
            </a:r>
            <a:r>
              <a:rPr lang="en-US" baseline="0" dirty="0" smtClean="0"/>
              <a:t> lot of agility from the leaders and employees. </a:t>
            </a:r>
            <a:endParaRPr lang="en-US" b="1" u="sng" dirty="0"/>
          </a:p>
        </p:txBody>
      </p:sp>
      <p:sp>
        <p:nvSpPr>
          <p:cNvPr id="4" name="Slide Number Placeholder 3"/>
          <p:cNvSpPr>
            <a:spLocks noGrp="1"/>
          </p:cNvSpPr>
          <p:nvPr>
            <p:ph type="sldNum" sz="quarter" idx="5"/>
          </p:nvPr>
        </p:nvSpPr>
        <p:spPr/>
        <p:txBody>
          <a:bodyPr/>
          <a:lstStyle/>
          <a:p>
            <a:fld id="{11AAE56B-E252-1243-B659-E49C3BC6E687}" type="slidenum">
              <a:rPr lang="en-US" smtClean="0"/>
              <a:t>19</a:t>
            </a:fld>
            <a:endParaRPr lang="en-US"/>
          </a:p>
        </p:txBody>
      </p:sp>
    </p:spTree>
    <p:extLst>
      <p:ext uri="{BB962C8B-B14F-4D97-AF65-F5344CB8AC3E}">
        <p14:creationId xmlns:p14="http://schemas.microsoft.com/office/powerpoint/2010/main" val="4100086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t>It</a:t>
            </a:r>
            <a:r>
              <a:rPr lang="en-US" b="0" u="none" baseline="0" dirty="0" smtClean="0"/>
              <a:t> is essential that the planning process be done meticulously because improper planning might affect other aspects of the strategic direction. The formation of strategic goals go beyond the documentation of the actual goals. This phase will include harmonization of the current operational plan into the overall strategic plan. It is essential that the goals that are finally adopted as the key strategic goals reflect the circumstantial position of the organisation. Continuous communication among the key stakeholders will be crucial for the gradual implementation of the plan in the long run. There should be a sound monitoring and evaluation plan to guarantee implementation success. Whereas some of the issues might be implemented within a year, others will require monitoring in the long term.</a:t>
            </a:r>
            <a:endParaRPr lang="en-US" b="0" u="none" dirty="0"/>
          </a:p>
        </p:txBody>
      </p:sp>
      <p:sp>
        <p:nvSpPr>
          <p:cNvPr id="4" name="Slide Number Placeholder 3"/>
          <p:cNvSpPr>
            <a:spLocks noGrp="1"/>
          </p:cNvSpPr>
          <p:nvPr>
            <p:ph type="sldNum" sz="quarter" idx="5"/>
          </p:nvPr>
        </p:nvSpPr>
        <p:spPr/>
        <p:txBody>
          <a:bodyPr/>
          <a:lstStyle/>
          <a:p>
            <a:fld id="{11AAE56B-E252-1243-B659-E49C3BC6E687}" type="slidenum">
              <a:rPr lang="en-US" smtClean="0"/>
              <a:t>20</a:t>
            </a:fld>
            <a:endParaRPr lang="en-US"/>
          </a:p>
        </p:txBody>
      </p:sp>
    </p:spTree>
    <p:extLst>
      <p:ext uri="{BB962C8B-B14F-4D97-AF65-F5344CB8AC3E}">
        <p14:creationId xmlns:p14="http://schemas.microsoft.com/office/powerpoint/2010/main" val="2483941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t>A</a:t>
            </a:r>
            <a:r>
              <a:rPr lang="en-US" b="0" u="none" baseline="0" dirty="0" smtClean="0"/>
              <a:t> robust strategic plan should guarantee success in the long run. It is essential for organisations to foresee any barriers or challenges they might encounter, within the right leadership framework, and come up with ways to mitigate or respond to the most critical issues. Some of the most essential areas of focus should be how leaders handle information and how such information can be of help in the process of continuous planning. The organizational focus should not be distracted by short term goals that may not contribute to the overall plan. </a:t>
            </a:r>
            <a:endParaRPr lang="en-US" b="0" u="none" dirty="0"/>
          </a:p>
        </p:txBody>
      </p:sp>
      <p:sp>
        <p:nvSpPr>
          <p:cNvPr id="4" name="Slide Number Placeholder 3"/>
          <p:cNvSpPr>
            <a:spLocks noGrp="1"/>
          </p:cNvSpPr>
          <p:nvPr>
            <p:ph type="sldNum" sz="quarter" idx="5"/>
          </p:nvPr>
        </p:nvSpPr>
        <p:spPr/>
        <p:txBody>
          <a:bodyPr/>
          <a:lstStyle/>
          <a:p>
            <a:fld id="{11AAE56B-E252-1243-B659-E49C3BC6E687}" type="slidenum">
              <a:rPr lang="en-US" smtClean="0"/>
              <a:t>21</a:t>
            </a:fld>
            <a:endParaRPr lang="en-US"/>
          </a:p>
        </p:txBody>
      </p:sp>
    </p:spTree>
    <p:extLst>
      <p:ext uri="{BB962C8B-B14F-4D97-AF65-F5344CB8AC3E}">
        <p14:creationId xmlns:p14="http://schemas.microsoft.com/office/powerpoint/2010/main" val="2795267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1B71B1DB-76F7-4043-8504-53BB10328B3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2B68B-5112-49E2-A52D-4FB5E97A0D2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292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71B1DB-76F7-4043-8504-53BB10328B3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2478023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71B1DB-76F7-4043-8504-53BB10328B3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2B68B-5112-49E2-A52D-4FB5E97A0D2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393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71B1DB-76F7-4043-8504-53BB10328B3C}"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405520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71B1DB-76F7-4043-8504-53BB10328B3C}"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3891427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71B1DB-76F7-4043-8504-53BB10328B3C}"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152726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1B1DB-76F7-4043-8504-53BB10328B3C}"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4193638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B71B1DB-76F7-4043-8504-53BB10328B3C}"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617436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B71B1DB-76F7-4043-8504-53BB10328B3C}"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D2B68B-5112-49E2-A52D-4FB5E97A0D2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580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71B1DB-76F7-4043-8504-53BB10328B3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2B68B-5112-49E2-A52D-4FB5E97A0D25}" type="slidenum">
              <a:rPr lang="en-US" smtClean="0"/>
              <a:t>‹#›</a:t>
            </a:fld>
            <a:endParaRPr lang="en-US"/>
          </a:p>
        </p:txBody>
      </p:sp>
    </p:spTree>
    <p:extLst>
      <p:ext uri="{BB962C8B-B14F-4D97-AF65-F5344CB8AC3E}">
        <p14:creationId xmlns:p14="http://schemas.microsoft.com/office/powerpoint/2010/main" val="4250885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71B1DB-76F7-4043-8504-53BB10328B3C}"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2B68B-5112-49E2-A52D-4FB5E97A0D25}"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9341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71B1DB-76F7-4043-8504-53BB10328B3C}" type="datetimeFigureOut">
              <a:rPr lang="en-US" smtClean="0"/>
              <a:t>3/30/2020</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6D2B68B-5112-49E2-A52D-4FB5E97A0D25}"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84050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ountsinai.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americanexpress.com/en-us/business/trends-and-insights/articles/creating-strategic-roadmap/" TargetMode="External"/><Relationship Id="rId2" Type="http://schemas.openxmlformats.org/officeDocument/2006/relationships/hyperlink" Target="https://www.beckershospitalreview.com/supply-chain/poka-yoke-applying-japanese-design-concepts-to-minimize-device-errors.html" TargetMode="External"/><Relationship Id="rId1" Type="http://schemas.openxmlformats.org/officeDocument/2006/relationships/slideLayout" Target="../slideLayouts/slideLayout2.xml"/><Relationship Id="rId5" Type="http://schemas.openxmlformats.org/officeDocument/2006/relationships/hyperlink" Target="https://hbr.org/resources/pdfs/comm/achievers/hbr_achievers_report_sep13.pdf" TargetMode="External"/><Relationship Id="rId4" Type="http://schemas.openxmlformats.org/officeDocument/2006/relationships/hyperlink" Target="https://www.mountsinai.org/about/miss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Strategic Plan for Continuous Improvement</a:t>
            </a:r>
          </a:p>
        </p:txBody>
      </p:sp>
      <p:sp>
        <p:nvSpPr>
          <p:cNvPr id="3" name="Content Placeholder 2"/>
          <p:cNvSpPr>
            <a:spLocks noGrp="1"/>
          </p:cNvSpPr>
          <p:nvPr>
            <p:ph idx="1"/>
          </p:nvPr>
        </p:nvSpPr>
        <p:spPr/>
        <p:txBody>
          <a:bodyPr/>
          <a:lstStyle/>
          <a:p>
            <a:pPr marL="0" indent="0">
              <a:buNone/>
            </a:pPr>
            <a:r>
              <a:rPr lang="en-US" b="1" dirty="0"/>
              <a:t>The organization</a:t>
            </a:r>
            <a:r>
              <a:rPr lang="en-US" dirty="0"/>
              <a:t>: Mount Sinai Health System, based in New York City (</a:t>
            </a:r>
            <a:r>
              <a:rPr lang="en-US" dirty="0">
                <a:hlinkClick r:id="rId2"/>
              </a:rPr>
              <a:t>www.mountsinai.org</a:t>
            </a:r>
            <a:r>
              <a:rPr lang="en-US" dirty="0"/>
              <a:t>)</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4866" y="3429000"/>
            <a:ext cx="1905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683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t>Business Case</a:t>
            </a:r>
            <a:br>
              <a:rPr lang="en-US" b="1" dirty="0"/>
            </a:br>
            <a:r>
              <a:rPr lang="en-US" b="1" dirty="0"/>
              <a:t>Problem &amp; Goal Statements</a:t>
            </a:r>
          </a:p>
        </p:txBody>
      </p:sp>
      <p:sp>
        <p:nvSpPr>
          <p:cNvPr id="5" name="Text Placeholder 4"/>
          <p:cNvSpPr>
            <a:spLocks noGrp="1"/>
          </p:cNvSpPr>
          <p:nvPr>
            <p:ph type="body" idx="1"/>
          </p:nvPr>
        </p:nvSpPr>
        <p:spPr/>
        <p:txBody>
          <a:bodyPr/>
          <a:lstStyle/>
          <a:p>
            <a:pPr algn="ctr"/>
            <a:r>
              <a:rPr lang="en-US" dirty="0"/>
              <a:t>Business Case</a:t>
            </a:r>
          </a:p>
        </p:txBody>
      </p:sp>
      <p:sp>
        <p:nvSpPr>
          <p:cNvPr id="6" name="Content Placeholder 5"/>
          <p:cNvSpPr>
            <a:spLocks noGrp="1"/>
          </p:cNvSpPr>
          <p:nvPr>
            <p:ph sz="half" idx="2"/>
          </p:nvPr>
        </p:nvSpPr>
        <p:spPr/>
        <p:txBody>
          <a:bodyPr>
            <a:normAutofit fontScale="92500" lnSpcReduction="20000"/>
          </a:bodyPr>
          <a:lstStyle/>
          <a:p>
            <a:pPr marL="0" indent="0" algn="ctr">
              <a:buNone/>
            </a:pPr>
            <a:r>
              <a:rPr lang="en-US" dirty="0"/>
              <a:t>Mount Sinai Health System is a mature healthcare organization.  They are large, consisting of 38 institutes, 400+ community locations, and more than 42,000 employees.  When organizations reach a significant size, managing costs and standardization becomes challenging. We believe that there are opportunities to achieve cost savings for Mount Sinai while simultaneously improving patient care and the value patients receive throughout the process.</a:t>
            </a:r>
          </a:p>
        </p:txBody>
      </p:sp>
      <p:sp>
        <p:nvSpPr>
          <p:cNvPr id="7" name="Text Placeholder 6"/>
          <p:cNvSpPr>
            <a:spLocks noGrp="1"/>
          </p:cNvSpPr>
          <p:nvPr>
            <p:ph type="body" sz="quarter" idx="3"/>
          </p:nvPr>
        </p:nvSpPr>
        <p:spPr/>
        <p:txBody>
          <a:bodyPr>
            <a:normAutofit/>
          </a:bodyPr>
          <a:lstStyle/>
          <a:p>
            <a:pPr algn="ctr"/>
            <a:r>
              <a:rPr lang="en-US" dirty="0"/>
              <a:t>Strategic Goals (per assignment description)</a:t>
            </a:r>
          </a:p>
        </p:txBody>
      </p:sp>
      <p:sp>
        <p:nvSpPr>
          <p:cNvPr id="8" name="Content Placeholder 7"/>
          <p:cNvSpPr>
            <a:spLocks noGrp="1"/>
          </p:cNvSpPr>
          <p:nvPr>
            <p:ph sz="quarter" idx="4"/>
          </p:nvPr>
        </p:nvSpPr>
        <p:spPr/>
        <p:txBody>
          <a:bodyPr>
            <a:normAutofit fontScale="85000" lnSpcReduction="20000"/>
          </a:bodyPr>
          <a:lstStyle/>
          <a:p>
            <a:pPr marL="457200" indent="-457200">
              <a:buFont typeface="+mj-lt"/>
              <a:buAutoNum type="arabicPeriod"/>
            </a:pPr>
            <a:r>
              <a:rPr lang="en-US" dirty="0">
                <a:effectLst/>
              </a:rPr>
              <a:t>Advance our organization in the provision of </a:t>
            </a:r>
            <a:r>
              <a:rPr lang="en-US" i="1" dirty="0">
                <a:effectLst/>
              </a:rPr>
              <a:t>high value patient care a</a:t>
            </a:r>
            <a:r>
              <a:rPr lang="en-US" dirty="0">
                <a:effectLst/>
              </a:rPr>
              <a:t>nd move towards becoming a </a:t>
            </a:r>
            <a:r>
              <a:rPr lang="en-US" i="1" dirty="0">
                <a:effectLst/>
              </a:rPr>
              <a:t>high-reliability organization.  </a:t>
            </a:r>
          </a:p>
          <a:p>
            <a:pPr marL="457200" indent="-457200">
              <a:buFont typeface="+mj-lt"/>
              <a:buAutoNum type="arabicPeriod"/>
            </a:pPr>
            <a:r>
              <a:rPr lang="en-US" dirty="0">
                <a:effectLst/>
              </a:rPr>
              <a:t>Develop and optimize the performance of all employees, helping to position ourselves as the superior healthcare employer in the region</a:t>
            </a:r>
          </a:p>
          <a:p>
            <a:pPr marL="457200" indent="-457200">
              <a:buFont typeface="+mj-lt"/>
              <a:buAutoNum type="arabicPeriod"/>
            </a:pPr>
            <a:r>
              <a:rPr lang="en-US" dirty="0">
                <a:effectLst/>
              </a:rPr>
              <a:t>Ensure overall financial performance meets the needs of our operating and capital demands so to advance our Mission and Vision.</a:t>
            </a:r>
          </a:p>
        </p:txBody>
      </p:sp>
    </p:spTree>
    <p:extLst>
      <p:ext uri="{BB962C8B-B14F-4D97-AF65-F5344CB8AC3E}">
        <p14:creationId xmlns:p14="http://schemas.microsoft.com/office/powerpoint/2010/main" val="2032058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To achieve these goals, we can focus on 6 areas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effectLst/>
              </a:rPr>
              <a:t>Optimize Operating Costs  </a:t>
            </a:r>
          </a:p>
          <a:p>
            <a:pPr marL="514350" indent="-514350">
              <a:buFont typeface="+mj-lt"/>
              <a:buAutoNum type="arabicPeriod"/>
            </a:pPr>
            <a:r>
              <a:rPr lang="en-US" dirty="0">
                <a:effectLst/>
              </a:rPr>
              <a:t>Reduce Patient Costs  </a:t>
            </a:r>
          </a:p>
          <a:p>
            <a:pPr marL="514350" indent="-514350">
              <a:buFont typeface="+mj-lt"/>
              <a:buAutoNum type="arabicPeriod"/>
            </a:pPr>
            <a:r>
              <a:rPr lang="en-US" dirty="0">
                <a:effectLst/>
              </a:rPr>
              <a:t>Minimize Readmissions</a:t>
            </a:r>
          </a:p>
          <a:p>
            <a:pPr marL="514350" indent="-514350">
              <a:buFont typeface="+mj-lt"/>
              <a:buAutoNum type="arabicPeriod"/>
            </a:pPr>
            <a:r>
              <a:rPr lang="en-US" dirty="0">
                <a:effectLst/>
              </a:rPr>
              <a:t>Innovate as a Team</a:t>
            </a:r>
          </a:p>
          <a:p>
            <a:pPr marL="514350" indent="-514350">
              <a:buFont typeface="+mj-lt"/>
              <a:buAutoNum type="arabicPeriod"/>
            </a:pPr>
            <a:r>
              <a:rPr lang="en-US" dirty="0">
                <a:effectLst/>
              </a:rPr>
              <a:t>Evolve Patient Care</a:t>
            </a:r>
          </a:p>
          <a:p>
            <a:pPr marL="514350" indent="-514350">
              <a:buFont typeface="+mj-lt"/>
              <a:buAutoNum type="arabicPeriod"/>
            </a:pPr>
            <a:r>
              <a:rPr lang="en-US" dirty="0">
                <a:effectLst/>
              </a:rPr>
              <a:t>Organizational Alignment</a:t>
            </a:r>
          </a:p>
        </p:txBody>
      </p:sp>
    </p:spTree>
    <p:extLst>
      <p:ext uri="{BB962C8B-B14F-4D97-AF65-F5344CB8AC3E}">
        <p14:creationId xmlns:p14="http://schemas.microsoft.com/office/powerpoint/2010/main" val="3853837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Lean Thinking Overview</a:t>
            </a:r>
          </a:p>
        </p:txBody>
      </p:sp>
      <p:sp>
        <p:nvSpPr>
          <p:cNvPr id="5" name="Content Placeholder 4"/>
          <p:cNvSpPr>
            <a:spLocks noGrp="1"/>
          </p:cNvSpPr>
          <p:nvPr>
            <p:ph sz="half" idx="1"/>
          </p:nvPr>
        </p:nvSpPr>
        <p:spPr/>
        <p:txBody>
          <a:bodyPr>
            <a:normAutofit/>
          </a:bodyPr>
          <a:lstStyle/>
          <a:p>
            <a:pPr marL="0" indent="0">
              <a:buNone/>
            </a:pPr>
            <a:r>
              <a:rPr lang="en-US" b="1" dirty="0"/>
              <a:t>Lean thinking </a:t>
            </a:r>
            <a:r>
              <a:rPr lang="en-US" dirty="0"/>
              <a:t>is the process of continuous improvement through the removal of waste or non value add components.  Tasks or activities that are not a value-added step from the patient perspective are considered to be wasteful and should be removed.  The result is an optimized patient experience. </a:t>
            </a:r>
          </a:p>
        </p:txBody>
      </p:sp>
      <p:sp>
        <p:nvSpPr>
          <p:cNvPr id="6" name="Content Placeholder 5"/>
          <p:cNvSpPr>
            <a:spLocks noGrp="1"/>
          </p:cNvSpPr>
          <p:nvPr>
            <p:ph sz="half" idx="2"/>
          </p:nvPr>
        </p:nvSpPr>
        <p:spPr/>
        <p:txBody>
          <a:bodyPr>
            <a:normAutofit/>
          </a:bodyPr>
          <a:lstStyle/>
          <a:p>
            <a:pPr marL="0" indent="0">
              <a:buNone/>
            </a:pPr>
            <a:r>
              <a:rPr lang="en-US" dirty="0"/>
              <a:t>For Lean to work, a few things are required:</a:t>
            </a:r>
          </a:p>
          <a:p>
            <a:pPr fontAlgn="base"/>
            <a:r>
              <a:rPr lang="en-US" b="1" dirty="0"/>
              <a:t>Continuous improvement</a:t>
            </a:r>
            <a:endParaRPr lang="en-US" dirty="0"/>
          </a:p>
          <a:p>
            <a:pPr fontAlgn="base"/>
            <a:r>
              <a:rPr lang="en-US" b="1" dirty="0"/>
              <a:t>Fluid process</a:t>
            </a:r>
          </a:p>
          <a:p>
            <a:pPr fontAlgn="base"/>
            <a:r>
              <a:rPr lang="en-US" b="1" dirty="0"/>
              <a:t>Shared vision</a:t>
            </a:r>
            <a:endParaRPr lang="en-US" dirty="0"/>
          </a:p>
          <a:p>
            <a:pPr fontAlgn="base"/>
            <a:r>
              <a:rPr lang="en-US" b="1" dirty="0"/>
              <a:t>Empowered employees</a:t>
            </a:r>
            <a:endParaRPr lang="en-US" dirty="0"/>
          </a:p>
          <a:p>
            <a:pPr fontAlgn="base"/>
            <a:r>
              <a:rPr lang="en-US" b="1" dirty="0"/>
              <a:t>Willingness to change</a:t>
            </a:r>
            <a:endParaRPr lang="en-US" dirty="0"/>
          </a:p>
        </p:txBody>
      </p:sp>
    </p:spTree>
    <p:extLst>
      <p:ext uri="{BB962C8B-B14F-4D97-AF65-F5344CB8AC3E}">
        <p14:creationId xmlns:p14="http://schemas.microsoft.com/office/powerpoint/2010/main" val="102842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Other Methods to Consider</a:t>
            </a:r>
          </a:p>
        </p:txBody>
      </p:sp>
      <p:sp>
        <p:nvSpPr>
          <p:cNvPr id="6" name="Content Placeholder 5"/>
          <p:cNvSpPr>
            <a:spLocks noGrp="1"/>
          </p:cNvSpPr>
          <p:nvPr>
            <p:ph idx="1"/>
          </p:nvPr>
        </p:nvSpPr>
        <p:spPr/>
        <p:txBody>
          <a:bodyPr>
            <a:normAutofit fontScale="92500" lnSpcReduction="10000"/>
          </a:bodyPr>
          <a:lstStyle/>
          <a:p>
            <a:pPr marL="0" indent="0">
              <a:buNone/>
            </a:pPr>
            <a:r>
              <a:rPr lang="en-US" b="1" dirty="0"/>
              <a:t>Lean Six Sigma</a:t>
            </a:r>
          </a:p>
          <a:p>
            <a:pPr marL="0" indent="0">
              <a:buNone/>
            </a:pPr>
            <a:endParaRPr lang="en-US" dirty="0"/>
          </a:p>
          <a:p>
            <a:pPr marL="0" indent="0">
              <a:buNone/>
            </a:pPr>
            <a:r>
              <a:rPr lang="en-US" dirty="0"/>
              <a:t>We can use the fix phase method that drives it, also known as DMAIC. This stands for Define, Measure, Analyze, Improve, and Control.  It is most useful in cases where there are existing problems that need to be improved, but the causes are unknown.</a:t>
            </a:r>
          </a:p>
          <a:p>
            <a:pPr fontAlgn="base"/>
            <a:r>
              <a:rPr lang="en-US" b="1" dirty="0"/>
              <a:t>Define</a:t>
            </a:r>
            <a:r>
              <a:rPr lang="en-US" dirty="0"/>
              <a:t> - Define the problem</a:t>
            </a:r>
          </a:p>
          <a:p>
            <a:pPr fontAlgn="base"/>
            <a:r>
              <a:rPr lang="en-US" b="1" dirty="0"/>
              <a:t>Measure</a:t>
            </a:r>
            <a:r>
              <a:rPr lang="en-US" dirty="0"/>
              <a:t> - Quantify the problem</a:t>
            </a:r>
          </a:p>
          <a:p>
            <a:pPr fontAlgn="base"/>
            <a:r>
              <a:rPr lang="en-US" b="1" dirty="0"/>
              <a:t>Analyze</a:t>
            </a:r>
            <a:r>
              <a:rPr lang="en-US" dirty="0"/>
              <a:t> - Identify the cause of the problem</a:t>
            </a:r>
          </a:p>
          <a:p>
            <a:pPr fontAlgn="base"/>
            <a:r>
              <a:rPr lang="en-US" b="1" dirty="0"/>
              <a:t>Improve</a:t>
            </a:r>
            <a:r>
              <a:rPr lang="en-US" dirty="0"/>
              <a:t> - Solve the root cause and verify improvement</a:t>
            </a:r>
          </a:p>
          <a:p>
            <a:pPr fontAlgn="base"/>
            <a:r>
              <a:rPr lang="en-US" b="1" dirty="0"/>
              <a:t>Control</a:t>
            </a:r>
            <a:r>
              <a:rPr lang="en-US" dirty="0"/>
              <a:t> - Maintain the gains and continue to improve</a:t>
            </a:r>
          </a:p>
          <a:p>
            <a:endParaRPr lang="en-US" dirty="0"/>
          </a:p>
        </p:txBody>
      </p:sp>
    </p:spTree>
    <p:extLst>
      <p:ext uri="{BB962C8B-B14F-4D97-AF65-F5344CB8AC3E}">
        <p14:creationId xmlns:p14="http://schemas.microsoft.com/office/powerpoint/2010/main" val="1989645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Other Methods to Consider</a:t>
            </a:r>
          </a:p>
        </p:txBody>
      </p:sp>
      <p:sp>
        <p:nvSpPr>
          <p:cNvPr id="6" name="Content Placeholder 5"/>
          <p:cNvSpPr>
            <a:spLocks noGrp="1"/>
          </p:cNvSpPr>
          <p:nvPr>
            <p:ph idx="1"/>
          </p:nvPr>
        </p:nvSpPr>
        <p:spPr>
          <a:xfrm>
            <a:off x="457200" y="1600201"/>
            <a:ext cx="8229600" cy="2133599"/>
          </a:xfrm>
        </p:spPr>
        <p:txBody>
          <a:bodyPr>
            <a:normAutofit fontScale="92500" lnSpcReduction="10000"/>
          </a:bodyPr>
          <a:lstStyle/>
          <a:p>
            <a:pPr marL="0" indent="0">
              <a:buNone/>
            </a:pPr>
            <a:r>
              <a:rPr lang="en-US" b="1" dirty="0"/>
              <a:t>Pareto Chart</a:t>
            </a:r>
          </a:p>
          <a:p>
            <a:pPr marL="0" indent="0">
              <a:buNone/>
            </a:pPr>
            <a:endParaRPr lang="en-US" dirty="0"/>
          </a:p>
          <a:p>
            <a:pPr marL="0" indent="0">
              <a:buNone/>
            </a:pPr>
            <a:r>
              <a:rPr lang="en-US" dirty="0"/>
              <a:t>The Pareto Chart is a combination of a bar graph and line graph. It is very helpful to identify and prioritize which defects will deliver the highest value or return for addressing them.  It’s also known as a visual representation of the 80/20 rule, where the idea is that the few most significant defects make up most of the overall problem.</a:t>
            </a:r>
          </a:p>
          <a:p>
            <a:pPr marL="0" indent="0">
              <a:buNone/>
            </a:pPr>
            <a:endParaRPr lang="en-US" dirty="0"/>
          </a:p>
          <a:p>
            <a:pPr marL="0" indent="0">
              <a:buNone/>
            </a:pP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886200"/>
            <a:ext cx="432435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0607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Lean?</a:t>
            </a:r>
          </a:p>
        </p:txBody>
      </p:sp>
      <p:sp>
        <p:nvSpPr>
          <p:cNvPr id="3" name="Content Placeholder 2"/>
          <p:cNvSpPr>
            <a:spLocks noGrp="1"/>
          </p:cNvSpPr>
          <p:nvPr>
            <p:ph idx="1"/>
          </p:nvPr>
        </p:nvSpPr>
        <p:spPr/>
        <p:txBody>
          <a:bodyPr>
            <a:normAutofit fontScale="55000" lnSpcReduction="20000"/>
          </a:bodyPr>
          <a:lstStyle/>
          <a:p>
            <a:pPr marL="0" indent="0" algn="ctr">
              <a:buNone/>
            </a:pPr>
            <a:r>
              <a:rPr lang="en-US" dirty="0"/>
              <a:t>The reason why to use the Lean methodology is simple.  Lean is one of the leading process improvement methodologies in existence.  It enables continuous improvement and is a long term approach, which delivers sustainability for years to come.  </a:t>
            </a:r>
          </a:p>
          <a:p>
            <a:pPr marL="0" indent="0" algn="ctr">
              <a:buNone/>
            </a:pPr>
            <a:endParaRPr lang="en-US" dirty="0"/>
          </a:p>
          <a:p>
            <a:pPr marL="0" indent="0">
              <a:buNone/>
            </a:pPr>
            <a:r>
              <a:rPr lang="en-US" b="1" dirty="0"/>
              <a:t>Ten key benefits to the lean methodology are:</a:t>
            </a:r>
          </a:p>
          <a:p>
            <a:pPr fontAlgn="base"/>
            <a:r>
              <a:rPr lang="en-US" dirty="0"/>
              <a:t>Greater productivity</a:t>
            </a:r>
          </a:p>
          <a:p>
            <a:pPr fontAlgn="base"/>
            <a:r>
              <a:rPr lang="en-US" dirty="0"/>
              <a:t>Smoother operations</a:t>
            </a:r>
          </a:p>
          <a:p>
            <a:pPr fontAlgn="base"/>
            <a:r>
              <a:rPr lang="en-US" dirty="0"/>
              <a:t>Greater flexibility and responsiveness</a:t>
            </a:r>
          </a:p>
          <a:p>
            <a:pPr fontAlgn="base"/>
            <a:r>
              <a:rPr lang="en-US" dirty="0"/>
              <a:t>Eliminates defects</a:t>
            </a:r>
          </a:p>
          <a:p>
            <a:pPr fontAlgn="base"/>
            <a:r>
              <a:rPr lang="en-US" dirty="0"/>
              <a:t>Improved product quality</a:t>
            </a:r>
          </a:p>
          <a:p>
            <a:pPr fontAlgn="base"/>
            <a:r>
              <a:rPr lang="en-US" dirty="0"/>
              <a:t>Reduced lead time</a:t>
            </a:r>
          </a:p>
          <a:p>
            <a:pPr fontAlgn="base"/>
            <a:r>
              <a:rPr lang="en-US" dirty="0"/>
              <a:t>Increased customer satisfaction</a:t>
            </a:r>
          </a:p>
          <a:p>
            <a:pPr fontAlgn="base"/>
            <a:r>
              <a:rPr lang="en-US" dirty="0"/>
              <a:t>Improved staff morale</a:t>
            </a:r>
          </a:p>
          <a:p>
            <a:pPr fontAlgn="base"/>
            <a:r>
              <a:rPr lang="en-US" dirty="0"/>
              <a:t>Safer working environment</a:t>
            </a:r>
          </a:p>
          <a:p>
            <a:pPr fontAlgn="base"/>
            <a:r>
              <a:rPr lang="en-US" dirty="0"/>
              <a:t>Boosts your bottom line</a:t>
            </a:r>
          </a:p>
          <a:p>
            <a:endParaRPr lang="en-US" dirty="0"/>
          </a:p>
        </p:txBody>
      </p:sp>
    </p:spTree>
    <p:extLst>
      <p:ext uri="{BB962C8B-B14F-4D97-AF65-F5344CB8AC3E}">
        <p14:creationId xmlns:p14="http://schemas.microsoft.com/office/powerpoint/2010/main" val="4169537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Burning Platform</a:t>
            </a:r>
          </a:p>
        </p:txBody>
      </p:sp>
      <p:sp>
        <p:nvSpPr>
          <p:cNvPr id="3" name="Content Placeholder 2"/>
          <p:cNvSpPr>
            <a:spLocks noGrp="1"/>
          </p:cNvSpPr>
          <p:nvPr>
            <p:ph idx="1"/>
          </p:nvPr>
        </p:nvSpPr>
        <p:spPr/>
        <p:txBody>
          <a:bodyPr/>
          <a:lstStyle/>
          <a:p>
            <a:pPr marL="0" indent="0" algn="ctr">
              <a:buNone/>
            </a:pPr>
            <a:r>
              <a:rPr lang="en-US" dirty="0"/>
              <a:t>As we know from the examples of a burning platform, </a:t>
            </a:r>
            <a:r>
              <a:rPr lang="en-US" b="1" dirty="0"/>
              <a:t>it is better to anticipate impending challenges and to change the way things are done than to wait and react when it’s too late </a:t>
            </a:r>
            <a:r>
              <a:rPr lang="en-US" dirty="0"/>
              <a:t>or when it requires a significantly higher level of effort to address.  Once a crisis becomes obvious, burning platforms are certainly motivating, but the challenge of achieving a transformation becomes that much steeper.</a:t>
            </a:r>
          </a:p>
        </p:txBody>
      </p:sp>
    </p:spTree>
    <p:extLst>
      <p:ext uri="{BB962C8B-B14F-4D97-AF65-F5344CB8AC3E}">
        <p14:creationId xmlns:p14="http://schemas.microsoft.com/office/powerpoint/2010/main" val="4206403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Now?</a:t>
            </a:r>
          </a:p>
        </p:txBody>
      </p:sp>
      <p:sp>
        <p:nvSpPr>
          <p:cNvPr id="3" name="Content Placeholder 2"/>
          <p:cNvSpPr>
            <a:spLocks noGrp="1"/>
          </p:cNvSpPr>
          <p:nvPr>
            <p:ph idx="1"/>
          </p:nvPr>
        </p:nvSpPr>
        <p:spPr/>
        <p:txBody>
          <a:bodyPr>
            <a:normAutofit/>
          </a:bodyPr>
          <a:lstStyle/>
          <a:p>
            <a:pPr marL="0" indent="0">
              <a:buNone/>
            </a:pPr>
            <a:r>
              <a:rPr lang="en-US" dirty="0"/>
              <a:t>Mount Sinai is mature and running at a steady state.  It is time to take a step back and figure out where efficiencies can be gained and where innovation can occur.</a:t>
            </a:r>
          </a:p>
          <a:p>
            <a:pPr marL="0" indent="0" fontAlgn="base">
              <a:buNone/>
            </a:pPr>
            <a:endParaRPr lang="en-US" dirty="0"/>
          </a:p>
          <a:p>
            <a:pPr marL="0" indent="0">
              <a:buNone/>
            </a:pPr>
            <a:r>
              <a:rPr lang="en-US" b="1" dirty="0"/>
              <a:t>The size of the organization and the maturity may be indicators of hidden burning platforms. </a:t>
            </a:r>
          </a:p>
          <a:p>
            <a:pPr marL="0" indent="0">
              <a:buNone/>
            </a:pPr>
            <a:endParaRPr lang="en-US" b="1" dirty="0"/>
          </a:p>
          <a:p>
            <a:pPr marL="0" indent="0">
              <a:buNone/>
            </a:pPr>
            <a:r>
              <a:rPr lang="en-US" dirty="0"/>
              <a:t>For Mount Sinai, the New York City location means that there is an abundance of competition and innovation.  It is best to stay ahead of the game before the platform begins to burn.</a:t>
            </a:r>
          </a:p>
        </p:txBody>
      </p:sp>
    </p:spTree>
    <p:extLst>
      <p:ext uri="{BB962C8B-B14F-4D97-AF65-F5344CB8AC3E}">
        <p14:creationId xmlns:p14="http://schemas.microsoft.com/office/powerpoint/2010/main" val="3765337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D681C-5CF3-C347-9D8B-EDD86DCEFB8D}"/>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Assessment of Mt. Sinai’s current state as it relates to our strategic goals:</a:t>
            </a:r>
          </a:p>
        </p:txBody>
      </p:sp>
      <p:sp>
        <p:nvSpPr>
          <p:cNvPr id="3" name="Content Placeholder 2">
            <a:extLst>
              <a:ext uri="{FF2B5EF4-FFF2-40B4-BE49-F238E27FC236}">
                <a16:creationId xmlns:a16="http://schemas.microsoft.com/office/drawing/2014/main" id="{8737AEB7-9F79-C146-A13C-43BA68E19CA6}"/>
              </a:ext>
            </a:extLst>
          </p:cNvPr>
          <p:cNvSpPr>
            <a:spLocks noGrp="1"/>
          </p:cNvSpPr>
          <p:nvPr>
            <p:ph idx="1"/>
          </p:nvPr>
        </p:nvSpPr>
        <p:spPr/>
        <p:txBody>
          <a:bodyPr>
            <a:normAutofit lnSpcReduction="10000"/>
          </a:bodyPr>
          <a:lstStyle/>
          <a:p>
            <a:pPr marL="0" indent="0">
              <a:buNone/>
            </a:pPr>
            <a:r>
              <a:rPr lang="en-US" sz="2400" dirty="0">
                <a:latin typeface="Times New Roman" panose="02020603050405020304" pitchFamily="18" charset="0"/>
                <a:cs typeface="Times New Roman" panose="02020603050405020304" pitchFamily="18" charset="0"/>
              </a:rPr>
              <a:t>Mt. Sinai’s current strategic goals:</a:t>
            </a:r>
          </a:p>
          <a:p>
            <a:r>
              <a:rPr lang="en-US" sz="2400" dirty="0">
                <a:latin typeface="Times New Roman" panose="02020603050405020304" pitchFamily="18" charset="0"/>
                <a:cs typeface="Times New Roman" panose="02020603050405020304" pitchFamily="18" charset="0"/>
              </a:rPr>
              <a:t>Work towards becoming a high-reliability organization while delivering high-value care.</a:t>
            </a:r>
          </a:p>
          <a:p>
            <a:r>
              <a:rPr lang="en-US" sz="2400" dirty="0">
                <a:latin typeface="Times New Roman" panose="02020603050405020304" pitchFamily="18" charset="0"/>
                <a:cs typeface="Times New Roman" panose="02020603050405020304" pitchFamily="18" charset="0"/>
              </a:rPr>
              <a:t>Improve employee engagement and performance.</a:t>
            </a:r>
          </a:p>
          <a:p>
            <a:r>
              <a:rPr lang="en-US" sz="2400" dirty="0">
                <a:latin typeface="Times New Roman" panose="02020603050405020304" pitchFamily="18" charset="0"/>
                <a:cs typeface="Times New Roman" panose="02020603050405020304" pitchFamily="18" charset="0"/>
              </a:rPr>
              <a:t>Balance our budget in order to advance our mission and vision.</a:t>
            </a:r>
          </a:p>
          <a:p>
            <a:pPr lvl="1"/>
            <a:r>
              <a:rPr lang="en-US" sz="2400" dirty="0">
                <a:latin typeface="Times New Roman" panose="02020603050405020304" pitchFamily="18" charset="0"/>
                <a:cs typeface="Times New Roman" panose="02020603050405020304" pitchFamily="18" charset="0"/>
              </a:rPr>
              <a:t>Create a culture of mindfulness regarding waste.</a:t>
            </a:r>
          </a:p>
          <a:p>
            <a:pPr lvl="1"/>
            <a:r>
              <a:rPr lang="en-US" sz="2400" dirty="0">
                <a:latin typeface="Times New Roman" panose="02020603050405020304" pitchFamily="18" charset="0"/>
                <a:cs typeface="Times New Roman" panose="02020603050405020304" pitchFamily="18" charset="0"/>
              </a:rPr>
              <a:t>Create and apply lean six sigma principles throughout our daily organizational activities in order to help achieve strategic goals</a:t>
            </a:r>
          </a:p>
        </p:txBody>
      </p:sp>
    </p:spTree>
    <p:extLst>
      <p:ext uri="{BB962C8B-B14F-4D97-AF65-F5344CB8AC3E}">
        <p14:creationId xmlns:p14="http://schemas.microsoft.com/office/powerpoint/2010/main" val="3387977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D3F7-E8D5-B34B-B9D3-54F97AFA439B}"/>
              </a:ext>
            </a:extLst>
          </p:cNvPr>
          <p:cNvSpPr>
            <a:spLocks noGrp="1"/>
          </p:cNvSpPr>
          <p:nvPr>
            <p:ph type="title"/>
          </p:nvPr>
        </p:nvSpPr>
        <p:spPr>
          <a:xfrm>
            <a:off x="457200" y="0"/>
            <a:ext cx="8229600" cy="990600"/>
          </a:xfrm>
        </p:spPr>
        <p:txBody>
          <a:bodyPr>
            <a:noAutofit/>
          </a:bodyPr>
          <a:lstStyle/>
          <a:p>
            <a:r>
              <a:rPr lang="en-US" sz="2400" dirty="0"/>
              <a:t>How is Mt. Sinai working to become a high-reliability organizations while delivering high quality care?</a:t>
            </a:r>
          </a:p>
        </p:txBody>
      </p:sp>
      <p:sp>
        <p:nvSpPr>
          <p:cNvPr id="3" name="Content Placeholder 2">
            <a:extLst>
              <a:ext uri="{FF2B5EF4-FFF2-40B4-BE49-F238E27FC236}">
                <a16:creationId xmlns:a16="http://schemas.microsoft.com/office/drawing/2014/main" id="{3C05B6F0-DB2A-894B-8DA8-1289F83BF721}"/>
              </a:ext>
            </a:extLst>
          </p:cNvPr>
          <p:cNvSpPr>
            <a:spLocks noGrp="1"/>
          </p:cNvSpPr>
          <p:nvPr>
            <p:ph idx="1"/>
          </p:nvPr>
        </p:nvSpPr>
        <p:spPr>
          <a:xfrm>
            <a:off x="457200" y="990600"/>
            <a:ext cx="8229600" cy="5486400"/>
          </a:xfrm>
        </p:spPr>
        <p:txBody>
          <a:bodyPr>
            <a:normAutofit fontScale="62500" lnSpcReduction="20000"/>
          </a:bodyPr>
          <a:lstStyle/>
          <a:p>
            <a:r>
              <a:rPr lang="en-US" sz="2000" dirty="0">
                <a:latin typeface="Times New Roman" panose="02020603050405020304" pitchFamily="18" charset="0"/>
                <a:cs typeface="Times New Roman" panose="02020603050405020304" pitchFamily="18" charset="0"/>
              </a:rPr>
              <a:t>Examples of poka-yoke in the current processes at Mt. Sinai:</a:t>
            </a:r>
          </a:p>
          <a:p>
            <a:pPr lvl="1"/>
            <a:r>
              <a:rPr lang="en-US" sz="2000" dirty="0">
                <a:latin typeface="Times New Roman" panose="02020603050405020304" pitchFamily="18" charset="0"/>
                <a:cs typeface="Times New Roman" panose="02020603050405020304" pitchFamily="18" charset="0"/>
              </a:rPr>
              <a:t>In order to reduce medical error and harm, Mt. Sinai has  made the following changes in order to achieve better outcomes:</a:t>
            </a:r>
          </a:p>
          <a:p>
            <a:pPr lvl="2"/>
            <a:r>
              <a:rPr lang="en-US" sz="2000" dirty="0">
                <a:latin typeface="Times New Roman" panose="02020603050405020304" pitchFamily="18" charset="0"/>
                <a:cs typeface="Times New Roman" panose="02020603050405020304" pitchFamily="18" charset="0"/>
              </a:rPr>
              <a:t>In order to prevent staff mishandling of equipment, device instructions will be given with each individual device piece as opposed to one set of instructions given with the entire device unit.  This will decrease the # of touches on the device pieces, lowering the probability of error and improving outcomes.</a:t>
            </a:r>
          </a:p>
          <a:p>
            <a:pPr lvl="2"/>
            <a:r>
              <a:rPr lang="en-US" sz="2000" dirty="0">
                <a:latin typeface="Times New Roman" panose="02020603050405020304" pitchFamily="18" charset="0"/>
                <a:cs typeface="Times New Roman" panose="02020603050405020304" pitchFamily="18" charset="0"/>
              </a:rPr>
              <a:t> Another benefit of this method is that it allows Mt. Sinai to keep their surgical equipment sterile resulting in better outcomes, reduced infection rates, and readmissions.</a:t>
            </a:r>
          </a:p>
          <a:p>
            <a:pPr lvl="2"/>
            <a:r>
              <a:rPr lang="en-US" sz="2000" dirty="0">
                <a:latin typeface="Times New Roman" panose="02020603050405020304" pitchFamily="18" charset="0"/>
                <a:cs typeface="Times New Roman" panose="02020603050405020304" pitchFamily="18" charset="0"/>
              </a:rPr>
              <a:t>Mt. Sinai has streamlined care coordination for patients with chronic conditions through better integrated IT platforms and delivering the most accurate, up to date information including basic patient information, test results, lab results, x-rays as well as physician notes.</a:t>
            </a:r>
          </a:p>
          <a:p>
            <a:pPr lvl="2"/>
            <a:endParaRPr lang="en-US" sz="2000" dirty="0">
              <a:latin typeface="Times New Roman" panose="02020603050405020304" pitchFamily="18" charset="0"/>
              <a:cs typeface="Times New Roman" panose="02020603050405020304" pitchFamily="18" charset="0"/>
            </a:endParaRPr>
          </a:p>
          <a:p>
            <a:pPr marL="914400" lvl="2" indent="0">
              <a:buNone/>
            </a:pPr>
            <a:r>
              <a:rPr lang="en-US" sz="2000" b="1" dirty="0">
                <a:latin typeface="Times New Roman" panose="02020603050405020304" pitchFamily="18" charset="0"/>
                <a:cs typeface="Times New Roman" panose="02020603050405020304" pitchFamily="18" charset="0"/>
              </a:rPr>
              <a:t>“Goes to the </a:t>
            </a:r>
            <a:r>
              <a:rPr lang="en-US" sz="2000" b="1" dirty="0" err="1">
                <a:latin typeface="Times New Roman" panose="02020603050405020304" pitchFamily="18" charset="0"/>
                <a:cs typeface="Times New Roman" panose="02020603050405020304" pitchFamily="18" charset="0"/>
              </a:rPr>
              <a:t>gemba</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Go to the workplace, meet and communicate with the front-lines current changes in processes and efficiency measures.   Develop plans to make further improvements based on data collected and existing data.</a:t>
            </a:r>
          </a:p>
          <a:p>
            <a:pPr marL="914400" lvl="2" indent="0">
              <a:buNone/>
            </a:pPr>
            <a:endParaRPr lang="en-US" sz="2000" b="1" dirty="0">
              <a:latin typeface="Times New Roman" panose="02020603050405020304" pitchFamily="18" charset="0"/>
              <a:cs typeface="Times New Roman" panose="02020603050405020304" pitchFamily="18" charset="0"/>
            </a:endParaRPr>
          </a:p>
          <a:p>
            <a:pPr marL="914400" lvl="2" indent="0">
              <a:buNone/>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What are the things that create the most variation?</a:t>
            </a:r>
          </a:p>
          <a:p>
            <a:pPr lvl="1"/>
            <a:r>
              <a:rPr lang="en-US" sz="2000" dirty="0">
                <a:latin typeface="Times New Roman" panose="02020603050405020304" pitchFamily="18" charset="0"/>
                <a:cs typeface="Times New Roman" panose="02020603050405020304" pitchFamily="18" charset="0"/>
              </a:rPr>
              <a:t>Unpredictability of medicine.  </a:t>
            </a:r>
          </a:p>
          <a:p>
            <a:pPr lvl="2"/>
            <a:r>
              <a:rPr lang="en-US" sz="2000" dirty="0">
                <a:latin typeface="Times New Roman" panose="02020603050405020304" pitchFamily="18" charset="0"/>
                <a:cs typeface="Times New Roman" panose="02020603050405020304" pitchFamily="18" charset="0"/>
              </a:rPr>
              <a:t>Be prepared to work as efficiently as possible in times of emergency and unpredictable circumstances. </a:t>
            </a:r>
          </a:p>
          <a:p>
            <a:pPr lvl="2"/>
            <a:r>
              <a:rPr lang="en-US" sz="2000" dirty="0">
                <a:latin typeface="Times New Roman" panose="02020603050405020304" pitchFamily="18" charset="0"/>
                <a:cs typeface="Times New Roman" panose="02020603050405020304" pitchFamily="18" charset="0"/>
              </a:rPr>
              <a:t>Be prepared to serve patients under emergency and unforeseen circumstances.  Practice this from a Service Excellence perspective. Focus on safety and patient-centric</a:t>
            </a:r>
          </a:p>
          <a:p>
            <a:pPr lvl="1"/>
            <a:r>
              <a:rPr lang="en-US" sz="2000" dirty="0">
                <a:latin typeface="Times New Roman" panose="02020603050405020304" pitchFamily="18" charset="0"/>
                <a:cs typeface="Times New Roman" panose="02020603050405020304" pitchFamily="18" charset="0"/>
              </a:rPr>
              <a:t>Inefficient processes.</a:t>
            </a:r>
          </a:p>
          <a:p>
            <a:pPr lvl="1"/>
            <a:r>
              <a:rPr lang="en-US" sz="2000" dirty="0">
                <a:latin typeface="Times New Roman" panose="02020603050405020304" pitchFamily="18" charset="0"/>
                <a:cs typeface="Times New Roman" panose="02020603050405020304" pitchFamily="18" charset="0"/>
              </a:rPr>
              <a:t>Waste</a:t>
            </a:r>
          </a:p>
          <a:p>
            <a:pPr lvl="1"/>
            <a:r>
              <a:rPr lang="en-US" sz="2000" dirty="0">
                <a:latin typeface="Times New Roman" panose="02020603050405020304" pitchFamily="18" charset="0"/>
                <a:cs typeface="Times New Roman" panose="02020603050405020304" pitchFamily="18" charset="0"/>
              </a:rPr>
              <a:t>Time</a:t>
            </a:r>
          </a:p>
          <a:p>
            <a:pPr lvl="1"/>
            <a:r>
              <a:rPr lang="en-US" sz="2000" dirty="0">
                <a:latin typeface="Times New Roman" panose="02020603050405020304" pitchFamily="18" charset="0"/>
                <a:cs typeface="Times New Roman" panose="02020603050405020304" pitchFamily="18" charset="0"/>
              </a:rPr>
              <a:t>Defects</a:t>
            </a:r>
          </a:p>
          <a:p>
            <a:pPr marL="457200" lvl="1" indent="0">
              <a:buNone/>
            </a:pPr>
            <a:r>
              <a:rPr lang="en-US" sz="2000" dirty="0">
                <a:latin typeface="Times New Roman" panose="02020603050405020304" pitchFamily="18" charset="0"/>
                <a:cs typeface="Times New Roman" panose="02020603050405020304" pitchFamily="18" charset="0"/>
              </a:rPr>
              <a:t>Reference:  </a:t>
            </a:r>
            <a:r>
              <a:rPr lang="en-US" sz="2000" b="1" u="sng" dirty="0"/>
              <a:t>https://</a:t>
            </a:r>
            <a:r>
              <a:rPr lang="en-US" sz="2000" b="1" u="sng" dirty="0" err="1"/>
              <a:t>www.beckershospitalreview.com</a:t>
            </a:r>
            <a:r>
              <a:rPr lang="en-US" sz="2000" b="1" u="sng" dirty="0"/>
              <a:t>/supply-chain/poka-yoke-applying-japanese-design-concepts-to-minimize-device-errors.html</a:t>
            </a:r>
          </a:p>
          <a:p>
            <a:pPr marL="457200" lvl="1" indent="0">
              <a:buNone/>
            </a:pPr>
            <a:endParaRPr lang="en-US" sz="2000" dirty="0">
              <a:latin typeface="Times New Roman" panose="02020603050405020304" pitchFamily="18" charset="0"/>
              <a:cs typeface="Times New Roman" panose="02020603050405020304" pitchFamily="18" charset="0"/>
            </a:endParaRPr>
          </a:p>
          <a:p>
            <a:pPr lvl="1"/>
            <a:endParaRPr lang="en-US" sz="2000" dirty="0"/>
          </a:p>
          <a:p>
            <a:pPr marL="457200" lvl="1" indent="0">
              <a:buNone/>
            </a:pPr>
            <a:endParaRPr lang="en-US" sz="2000" dirty="0"/>
          </a:p>
          <a:p>
            <a:pPr lvl="1"/>
            <a:endParaRPr lang="en-US" dirty="0"/>
          </a:p>
        </p:txBody>
      </p:sp>
    </p:spTree>
    <p:extLst>
      <p:ext uri="{BB962C8B-B14F-4D97-AF65-F5344CB8AC3E}">
        <p14:creationId xmlns:p14="http://schemas.microsoft.com/office/powerpoint/2010/main" val="2556669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9057-517A-DD4D-8762-D3B1CF3417F3}"/>
              </a:ext>
            </a:extLst>
          </p:cNvPr>
          <p:cNvSpPr>
            <a:spLocks noGrp="1"/>
          </p:cNvSpPr>
          <p:nvPr>
            <p:ph type="title"/>
          </p:nvPr>
        </p:nvSpPr>
        <p:spPr>
          <a:xfrm>
            <a:off x="457200" y="1"/>
            <a:ext cx="8229600" cy="304799"/>
          </a:xfrm>
        </p:spPr>
        <p:txBody>
          <a:bodyPr>
            <a:normAutofit fontScale="90000"/>
          </a:bodyPr>
          <a:lstStyle/>
          <a:p>
            <a:r>
              <a:rPr lang="en-US" sz="2400" dirty="0"/>
              <a:t>Improving employee engagement improves performance.</a:t>
            </a:r>
          </a:p>
        </p:txBody>
      </p:sp>
      <p:sp>
        <p:nvSpPr>
          <p:cNvPr id="3" name="Content Placeholder 2">
            <a:extLst>
              <a:ext uri="{FF2B5EF4-FFF2-40B4-BE49-F238E27FC236}">
                <a16:creationId xmlns:a16="http://schemas.microsoft.com/office/drawing/2014/main" id="{24E82034-630C-B643-8A15-88F88834B370}"/>
              </a:ext>
            </a:extLst>
          </p:cNvPr>
          <p:cNvSpPr>
            <a:spLocks noGrp="1"/>
          </p:cNvSpPr>
          <p:nvPr>
            <p:ph idx="1"/>
          </p:nvPr>
        </p:nvSpPr>
        <p:spPr>
          <a:xfrm>
            <a:off x="457200" y="380999"/>
            <a:ext cx="8229600" cy="6476999"/>
          </a:xfrm>
        </p:spPr>
        <p:txBody>
          <a:bodyPr>
            <a:normAutofit fontScale="25000" lnSpcReduction="20000"/>
          </a:bodyPr>
          <a:lstStyle/>
          <a:p>
            <a:r>
              <a:rPr lang="en-US" sz="5600" dirty="0"/>
              <a:t>Engaged employees are productive employees.</a:t>
            </a:r>
          </a:p>
          <a:p>
            <a:r>
              <a:rPr lang="en-US" sz="5600" dirty="0"/>
              <a:t>Engaged employees improve overall organizational performance and can increase:</a:t>
            </a:r>
          </a:p>
          <a:p>
            <a:pPr lvl="1"/>
            <a:r>
              <a:rPr lang="en-US" sz="5600" dirty="0"/>
              <a:t>Innovation</a:t>
            </a:r>
          </a:p>
          <a:p>
            <a:pPr lvl="1"/>
            <a:r>
              <a:rPr lang="en-US" sz="5600" dirty="0"/>
              <a:t>Productivity</a:t>
            </a:r>
          </a:p>
          <a:p>
            <a:pPr lvl="1"/>
            <a:r>
              <a:rPr lang="en-US" sz="5600" dirty="0"/>
              <a:t>Increase the bottom line by reducing hiring and retention costs in highly competitive job markets. (The impact of employee engagement.  </a:t>
            </a:r>
            <a:r>
              <a:rPr lang="en-US" sz="5600" i="1" dirty="0"/>
              <a:t>Harvard Business Review.)</a:t>
            </a:r>
          </a:p>
          <a:p>
            <a:r>
              <a:rPr lang="en-US" sz="5600" dirty="0"/>
              <a:t>The question raised is, “How does Mt. Sinai engage its employees?”</a:t>
            </a:r>
          </a:p>
          <a:p>
            <a:pPr lvl="1"/>
            <a:r>
              <a:rPr lang="en-US" sz="5600" dirty="0"/>
              <a:t>Achieving a high-level of customer service.</a:t>
            </a:r>
          </a:p>
          <a:p>
            <a:pPr lvl="2"/>
            <a:r>
              <a:rPr lang="en-US" sz="5200" dirty="0"/>
              <a:t>Improved customer experience.</a:t>
            </a:r>
          </a:p>
          <a:p>
            <a:pPr lvl="2"/>
            <a:r>
              <a:rPr lang="en-US" sz="5200" dirty="0"/>
              <a:t>Have a meaningful impact on the patients we serve.</a:t>
            </a:r>
            <a:r>
              <a:rPr lang="en-US" sz="5600" dirty="0"/>
              <a:t>	</a:t>
            </a:r>
          </a:p>
          <a:p>
            <a:pPr lvl="1"/>
            <a:r>
              <a:rPr lang="en-US" sz="5600" dirty="0"/>
              <a:t>Strong Executive leadership.</a:t>
            </a:r>
          </a:p>
          <a:p>
            <a:pPr lvl="2"/>
            <a:r>
              <a:rPr lang="en-US" sz="5600" dirty="0"/>
              <a:t>Keep workforce well informed.</a:t>
            </a:r>
          </a:p>
          <a:p>
            <a:pPr lvl="1"/>
            <a:r>
              <a:rPr lang="en-US" sz="5600" dirty="0"/>
              <a:t>Effective Communication.</a:t>
            </a:r>
          </a:p>
          <a:p>
            <a:pPr lvl="2"/>
            <a:r>
              <a:rPr lang="en-US" sz="5600" dirty="0"/>
              <a:t>Top down, from the Executive level to middle management who  is well aware of Mt. Sinai’s frontline workforce.</a:t>
            </a:r>
          </a:p>
          <a:p>
            <a:pPr lvl="1"/>
            <a:r>
              <a:rPr lang="en-US" sz="5600" dirty="0"/>
              <a:t>Efficient productivity.</a:t>
            </a:r>
          </a:p>
          <a:p>
            <a:pPr lvl="2"/>
            <a:r>
              <a:rPr lang="en-US" sz="5600" dirty="0"/>
              <a:t>Use of Quality Data and Metrics to drive decisions.</a:t>
            </a:r>
          </a:p>
          <a:p>
            <a:pPr lvl="2"/>
            <a:r>
              <a:rPr lang="en-US" sz="5600" dirty="0"/>
              <a:t>Shared Data through highly integrated platforms.  </a:t>
            </a:r>
          </a:p>
          <a:p>
            <a:pPr lvl="1"/>
            <a:r>
              <a:rPr lang="en-US" sz="5600" dirty="0"/>
              <a:t>Continuous Quality Improvement. (QI)</a:t>
            </a:r>
          </a:p>
          <a:p>
            <a:pPr lvl="2"/>
            <a:r>
              <a:rPr lang="en-US" sz="5600" dirty="0"/>
              <a:t>Ongoing commitment to Quality Measures.</a:t>
            </a:r>
          </a:p>
          <a:p>
            <a:pPr lvl="2"/>
            <a:r>
              <a:rPr lang="en-US" sz="5600" dirty="0"/>
              <a:t>Content theory.  Evidence-based decision making.</a:t>
            </a:r>
          </a:p>
          <a:p>
            <a:pPr lvl="2"/>
            <a:r>
              <a:rPr lang="en-US" sz="5600" dirty="0"/>
              <a:t>Reduce variation in our processes.</a:t>
            </a:r>
          </a:p>
          <a:p>
            <a:pPr lvl="2"/>
            <a:r>
              <a:rPr lang="en-US" sz="5600" dirty="0"/>
              <a:t>Full support from Executive Leadership and throughout the organization.  </a:t>
            </a:r>
          </a:p>
          <a:p>
            <a:pPr lvl="1"/>
            <a:r>
              <a:rPr lang="en-US" sz="5600" dirty="0"/>
              <a:t>Ability to innovate.</a:t>
            </a:r>
          </a:p>
          <a:p>
            <a:pPr lvl="2"/>
            <a:r>
              <a:rPr lang="en-US" sz="5600" dirty="0"/>
              <a:t>Encouraging creativity.</a:t>
            </a:r>
          </a:p>
          <a:p>
            <a:pPr lvl="1"/>
            <a:r>
              <a:rPr lang="en-US" sz="5600" dirty="0"/>
              <a:t>Achieve high levels of employee engagement.</a:t>
            </a:r>
          </a:p>
          <a:p>
            <a:pPr lvl="2"/>
            <a:r>
              <a:rPr lang="en-US" sz="5600" dirty="0"/>
              <a:t>Through the use of employee satisfaction surveys.</a:t>
            </a:r>
          </a:p>
          <a:p>
            <a:pPr lvl="2"/>
            <a:r>
              <a:rPr lang="en-US" sz="5600" dirty="0"/>
              <a:t>Proper goal alignment.</a:t>
            </a:r>
          </a:p>
          <a:p>
            <a:pPr lvl="2"/>
            <a:r>
              <a:rPr lang="en-US" sz="5600" dirty="0"/>
              <a:t>Employees given the proper tools to succeed.  Autonomy/accountability</a:t>
            </a:r>
          </a:p>
          <a:p>
            <a:r>
              <a:rPr lang="en-US" b="1" u="sng" dirty="0"/>
              <a:t>The importance of employee engagement on performance.  </a:t>
            </a:r>
            <a:r>
              <a:rPr lang="en-US" b="1" i="1" u="sng" dirty="0"/>
              <a:t>Harvard Business Review.  </a:t>
            </a:r>
            <a:endParaRPr lang="en-US" b="1" u="sng" dirty="0"/>
          </a:p>
          <a:p>
            <a:r>
              <a:rPr lang="en-US" b="1" u="sng" dirty="0"/>
              <a:t>https://</a:t>
            </a:r>
            <a:r>
              <a:rPr lang="en-US" b="1" u="sng" dirty="0" err="1"/>
              <a:t>hbr.org</a:t>
            </a:r>
            <a:r>
              <a:rPr lang="en-US" b="1" u="sng" dirty="0"/>
              <a:t>/resources/pdfs/comm/achievers/hbr_achievers_report_sep13.pdf</a:t>
            </a:r>
          </a:p>
          <a:p>
            <a:pPr lvl="2"/>
            <a:endParaRPr lang="en-US" sz="5600" dirty="0"/>
          </a:p>
          <a:p>
            <a:pPr lvl="2"/>
            <a:endParaRPr lang="en-US" sz="4800" dirty="0"/>
          </a:p>
          <a:p>
            <a:endParaRPr lang="en-US" sz="4800" dirty="0"/>
          </a:p>
          <a:p>
            <a:pPr marL="0" indent="0">
              <a:buNone/>
            </a:pPr>
            <a:r>
              <a:rPr lang="en-US" sz="4800" dirty="0"/>
              <a:t>	</a:t>
            </a:r>
          </a:p>
          <a:p>
            <a:pPr marL="0" indent="0">
              <a:buNone/>
            </a:pPr>
            <a:endParaRPr lang="en-US" sz="2400" dirty="0"/>
          </a:p>
          <a:p>
            <a:pPr marL="0" indent="0">
              <a:buNone/>
            </a:pPr>
            <a:r>
              <a:rPr lang="en-US" dirty="0"/>
              <a:t>	</a:t>
            </a:r>
          </a:p>
        </p:txBody>
      </p:sp>
    </p:spTree>
    <p:extLst>
      <p:ext uri="{BB962C8B-B14F-4D97-AF65-F5344CB8AC3E}">
        <p14:creationId xmlns:p14="http://schemas.microsoft.com/office/powerpoint/2010/main" val="3950455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7EF255D-DC91-4D4B-AC30-B34C157277A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6734" r="544" b="4034"/>
          <a:stretch/>
        </p:blipFill>
        <p:spPr>
          <a:xfrm>
            <a:off x="228600" y="0"/>
            <a:ext cx="8763000" cy="6019799"/>
          </a:xfrm>
        </p:spPr>
      </p:pic>
      <p:sp>
        <p:nvSpPr>
          <p:cNvPr id="2" name="TextBox 1">
            <a:extLst>
              <a:ext uri="{FF2B5EF4-FFF2-40B4-BE49-F238E27FC236}">
                <a16:creationId xmlns:a16="http://schemas.microsoft.com/office/drawing/2014/main" id="{15773EAA-60FB-2042-A4EA-58EE9B3DDACC}"/>
              </a:ext>
            </a:extLst>
          </p:cNvPr>
          <p:cNvSpPr txBox="1"/>
          <p:nvPr/>
        </p:nvSpPr>
        <p:spPr>
          <a:xfrm>
            <a:off x="228600" y="6172200"/>
            <a:ext cx="8610600" cy="369332"/>
          </a:xfrm>
          <a:prstGeom prst="rect">
            <a:avLst/>
          </a:prstGeom>
          <a:noFill/>
        </p:spPr>
        <p:txBody>
          <a:bodyPr wrap="square" rtlCol="0">
            <a:spAutoFit/>
          </a:bodyPr>
          <a:lstStyle/>
          <a:p>
            <a:pPr lvl="0">
              <a:defRPr/>
            </a:pPr>
            <a:r>
              <a:rPr lang="en-US" b="1" u="sng" dirty="0"/>
              <a:t>The importance of employee engagement.  Harvard Business Review.</a:t>
            </a:r>
          </a:p>
        </p:txBody>
      </p:sp>
    </p:spTree>
    <p:extLst>
      <p:ext uri="{BB962C8B-B14F-4D97-AF65-F5344CB8AC3E}">
        <p14:creationId xmlns:p14="http://schemas.microsoft.com/office/powerpoint/2010/main" val="1428068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8F7D0-9E10-2E4B-9E58-61BAFA6D1F66}"/>
              </a:ext>
            </a:extLst>
          </p:cNvPr>
          <p:cNvSpPr>
            <a:spLocks noGrp="1"/>
          </p:cNvSpPr>
          <p:nvPr>
            <p:ph type="title"/>
          </p:nvPr>
        </p:nvSpPr>
        <p:spPr>
          <a:xfrm>
            <a:off x="471055" y="0"/>
            <a:ext cx="8229600" cy="838200"/>
          </a:xfrm>
        </p:spPr>
        <p:txBody>
          <a:bodyPr>
            <a:normAutofit fontScale="90000"/>
          </a:bodyPr>
          <a:lstStyle/>
          <a:p>
            <a:r>
              <a:rPr lang="en-US" sz="2700" dirty="0">
                <a:latin typeface="Times New Roman" panose="02020603050405020304" pitchFamily="18" charset="0"/>
                <a:cs typeface="Times New Roman" panose="02020603050405020304" pitchFamily="18" charset="0"/>
              </a:rPr>
              <a:t>How Mt. Sinai works to balance their budget in order to advance their mission and vision</a:t>
            </a:r>
            <a:r>
              <a:rPr lang="en-US" dirty="0"/>
              <a:t>.</a:t>
            </a:r>
          </a:p>
        </p:txBody>
      </p:sp>
      <p:sp>
        <p:nvSpPr>
          <p:cNvPr id="3" name="Content Placeholder 2">
            <a:extLst>
              <a:ext uri="{FF2B5EF4-FFF2-40B4-BE49-F238E27FC236}">
                <a16:creationId xmlns:a16="http://schemas.microsoft.com/office/drawing/2014/main" id="{15B4A2F7-C20A-C946-98B2-25167BC9B376}"/>
              </a:ext>
            </a:extLst>
          </p:cNvPr>
          <p:cNvSpPr>
            <a:spLocks noGrp="1"/>
          </p:cNvSpPr>
          <p:nvPr>
            <p:ph idx="1"/>
          </p:nvPr>
        </p:nvSpPr>
        <p:spPr>
          <a:xfrm>
            <a:off x="457200" y="914400"/>
            <a:ext cx="8229600" cy="5791200"/>
          </a:xfrm>
        </p:spPr>
        <p:txBody>
          <a:bodyPr>
            <a:noAutofit/>
          </a:bodyPr>
          <a:lstStyle/>
          <a:p>
            <a:r>
              <a:rPr lang="en-US" sz="1400" dirty="0">
                <a:latin typeface="Times New Roman" panose="02020603050405020304" pitchFamily="18" charset="0"/>
                <a:cs typeface="Times New Roman" panose="02020603050405020304" pitchFamily="18" charset="0"/>
              </a:rPr>
              <a:t>Mt. Sinai’s Mission:</a:t>
            </a:r>
          </a:p>
          <a:p>
            <a:pPr lvl="1"/>
            <a:r>
              <a:rPr lang="en-US" sz="1400" dirty="0">
                <a:latin typeface="Times New Roman" panose="02020603050405020304" pitchFamily="18" charset="0"/>
                <a:cs typeface="Times New Roman" panose="02020603050405020304" pitchFamily="18" charset="0"/>
              </a:rPr>
              <a:t>The practice of lean has become part of everyday culture as a way of advancing their mission of ”providing compassionate patient care with seamless coordination and to advance medicine through unrivaled education, research, and outreach in the many diverse communities we serve.”</a:t>
            </a:r>
          </a:p>
          <a:p>
            <a:pPr lvl="1"/>
            <a:r>
              <a:rPr lang="en-US" sz="1400" dirty="0">
                <a:latin typeface="Times New Roman" panose="02020603050405020304" pitchFamily="18" charset="0"/>
                <a:cs typeface="Times New Roman" panose="02020603050405020304" pitchFamily="18" charset="0"/>
              </a:rPr>
              <a:t>Kaizen events: (Followed by “Goes to the Gemba”)</a:t>
            </a:r>
          </a:p>
          <a:p>
            <a:pPr lvl="2"/>
            <a:r>
              <a:rPr lang="en-US" sz="1400" dirty="0">
                <a:latin typeface="Times New Roman" panose="02020603050405020304" pitchFamily="18" charset="0"/>
                <a:cs typeface="Times New Roman" panose="02020603050405020304" pitchFamily="18" charset="0"/>
              </a:rPr>
              <a:t>Apply rapid improvement methods as seen fit  following results of workplace visits.</a:t>
            </a:r>
          </a:p>
          <a:p>
            <a:pPr lvl="2"/>
            <a:r>
              <a:rPr lang="en-US" sz="1400" dirty="0">
                <a:latin typeface="Times New Roman" panose="02020603050405020304" pitchFamily="18" charset="0"/>
                <a:cs typeface="Times New Roman" panose="02020603050405020304" pitchFamily="18" charset="0"/>
              </a:rPr>
              <a:t>Because Mt. Sinai is a mature organization with many processes and a large workforce, a “kaizen event” or rapid improvement event will be effective in driving  initiatives aimed at process improvement.</a:t>
            </a:r>
          </a:p>
          <a:p>
            <a:pPr lvl="2"/>
            <a:r>
              <a:rPr lang="en-US" sz="1400" dirty="0">
                <a:latin typeface="Times New Roman" panose="02020603050405020304" pitchFamily="18" charset="0"/>
                <a:cs typeface="Times New Roman" panose="02020603050405020304" pitchFamily="18" charset="0"/>
              </a:rPr>
              <a:t>Apply A3.  Identify the issues. Develop and offer solutions </a:t>
            </a: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Mt. Sinai’s Vision:</a:t>
            </a:r>
          </a:p>
          <a:p>
            <a:pPr lvl="1"/>
            <a:r>
              <a:rPr lang="en-US" sz="1400" dirty="0">
                <a:latin typeface="Times New Roman" panose="02020603050405020304" pitchFamily="18" charset="0"/>
                <a:cs typeface="Times New Roman" panose="02020603050405020304" pitchFamily="18" charset="0"/>
              </a:rPr>
              <a:t>To continue to grow and challenge convention through our pioneering spirit, scientific advancements, forward thinking leadership, and collaborative approach to providing exceptional patient care in the many unique communities we serve.</a:t>
            </a:r>
          </a:p>
          <a:p>
            <a:pPr lvl="1"/>
            <a:r>
              <a:rPr lang="en-US" sz="1400" dirty="0">
                <a:latin typeface="Times New Roman" panose="02020603050405020304" pitchFamily="18" charset="0"/>
                <a:cs typeface="Times New Roman" panose="02020603050405020304" pitchFamily="18" charset="0"/>
              </a:rPr>
              <a:t>Applying Lean Six Sigma.</a:t>
            </a:r>
          </a:p>
          <a:p>
            <a:pPr lvl="2"/>
            <a:r>
              <a:rPr lang="en-US" sz="1400" dirty="0">
                <a:latin typeface="Times New Roman" panose="02020603050405020304" pitchFamily="18" charset="0"/>
                <a:cs typeface="Times New Roman" panose="02020603050405020304" pitchFamily="18" charset="0"/>
              </a:rPr>
              <a:t>Apply the principles of lean six sigma in daily practice. Commit to practicing accurate data collection and entry and utilize these metrics to guide decisions on  waste minimization, problem identification and resolution, and quality improvement.   </a:t>
            </a:r>
          </a:p>
          <a:p>
            <a:pPr marL="914400" lvl="2" indent="0">
              <a:buNone/>
            </a:pPr>
            <a:r>
              <a:rPr lang="en-US" sz="1400" b="1" u="sng" dirty="0">
                <a:latin typeface="Times New Roman" panose="02020603050405020304" pitchFamily="18" charset="0"/>
                <a:cs typeface="Times New Roman" panose="02020603050405020304" pitchFamily="18" charset="0"/>
              </a:rPr>
              <a:t>Reference</a:t>
            </a:r>
          </a:p>
          <a:p>
            <a:pPr marL="914400" lvl="2" indent="0">
              <a:buNone/>
            </a:pPr>
            <a:r>
              <a:rPr lang="en-US" sz="1400" b="1" u="sng" dirty="0">
                <a:latin typeface="Times New Roman" panose="02020603050405020304" pitchFamily="18" charset="0"/>
                <a:cs typeface="Times New Roman" panose="02020603050405020304" pitchFamily="18" charset="0"/>
              </a:rPr>
              <a:t>Little, K., PhD., Scoville, R., PhD., Comparing lean and quality improvement.  Institute for Healthcare Improvement.  White paper.</a:t>
            </a:r>
          </a:p>
          <a:p>
            <a:pPr marL="914400" lvl="2" indent="0">
              <a:buNone/>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5843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8E357-D7A8-134B-83E8-8B13852FF9F1}"/>
              </a:ext>
            </a:extLst>
          </p:cNvPr>
          <p:cNvSpPr>
            <a:spLocks noGrp="1"/>
          </p:cNvSpPr>
          <p:nvPr>
            <p:ph type="title"/>
          </p:nvPr>
        </p:nvSpPr>
        <p:spPr>
          <a:xfrm>
            <a:off x="457200" y="0"/>
            <a:ext cx="8229600" cy="731837"/>
          </a:xfrm>
        </p:spPr>
        <p:txBody>
          <a:bodyPr>
            <a:normAutofit/>
          </a:bodyPr>
          <a:lstStyle/>
          <a:p>
            <a:r>
              <a:rPr lang="en-US" sz="2400" dirty="0">
                <a:latin typeface="Times New Roman" panose="02020603050405020304" pitchFamily="18" charset="0"/>
                <a:cs typeface="Times New Roman" panose="02020603050405020304" pitchFamily="18" charset="0"/>
              </a:rPr>
              <a:t>Description of future (ideal) state</a:t>
            </a:r>
          </a:p>
        </p:txBody>
      </p:sp>
      <p:sp>
        <p:nvSpPr>
          <p:cNvPr id="3" name="Content Placeholder 2">
            <a:extLst>
              <a:ext uri="{FF2B5EF4-FFF2-40B4-BE49-F238E27FC236}">
                <a16:creationId xmlns:a16="http://schemas.microsoft.com/office/drawing/2014/main" id="{F078D6E0-9BC1-9C4D-9A00-A827441A336D}"/>
              </a:ext>
            </a:extLst>
          </p:cNvPr>
          <p:cNvSpPr>
            <a:spLocks noGrp="1"/>
          </p:cNvSpPr>
          <p:nvPr>
            <p:ph idx="1"/>
          </p:nvPr>
        </p:nvSpPr>
        <p:spPr>
          <a:xfrm>
            <a:off x="457200" y="731838"/>
            <a:ext cx="8229600" cy="5897562"/>
          </a:xfrm>
        </p:spPr>
        <p:txBody>
          <a:bodyPr>
            <a:normAutofit/>
          </a:bodyPr>
          <a:lstStyle/>
          <a:p>
            <a:r>
              <a:rPr lang="en-US" sz="1800" dirty="0">
                <a:latin typeface="Times New Roman" panose="02020603050405020304" pitchFamily="18" charset="0"/>
                <a:cs typeface="Times New Roman" panose="02020603050405020304" pitchFamily="18" charset="0"/>
              </a:rPr>
              <a:t>How do we become a lean organization? </a:t>
            </a:r>
          </a:p>
          <a:p>
            <a:pPr lvl="1"/>
            <a:r>
              <a:rPr lang="en-US" sz="1800" dirty="0">
                <a:latin typeface="Times New Roman" panose="02020603050405020304" pitchFamily="18" charset="0"/>
                <a:cs typeface="Times New Roman" panose="02020603050405020304" pitchFamily="18" charset="0"/>
              </a:rPr>
              <a:t>Scope Statement:</a:t>
            </a:r>
          </a:p>
          <a:p>
            <a:pPr lvl="2"/>
            <a:r>
              <a:rPr lang="en-US" sz="1800" dirty="0">
                <a:latin typeface="Times New Roman" panose="02020603050405020304" pitchFamily="18" charset="0"/>
                <a:cs typeface="Times New Roman" panose="02020603050405020304" pitchFamily="18" charset="0"/>
              </a:rPr>
              <a:t>How will we deal with issues that arise in order to improve quality?  How has Mt. Sinai set themselves up to instill their vision of healthcare quality?</a:t>
            </a:r>
          </a:p>
          <a:p>
            <a:pPr lvl="1"/>
            <a:r>
              <a:rPr lang="en-US" sz="1800" dirty="0">
                <a:latin typeface="Times New Roman" panose="02020603050405020304" pitchFamily="18" charset="0"/>
                <a:cs typeface="Times New Roman" panose="02020603050405020304" pitchFamily="18" charset="0"/>
              </a:rPr>
              <a:t>Develop a culture of lean and safety.  Minimize waste. Apply Lean Six-Sigma</a:t>
            </a:r>
          </a:p>
          <a:p>
            <a:pPr lvl="2"/>
            <a:r>
              <a:rPr lang="en-US" sz="1800" dirty="0">
                <a:latin typeface="Times New Roman" panose="02020603050405020304" pitchFamily="18" charset="0"/>
                <a:cs typeface="Times New Roman" panose="02020603050405020304" pitchFamily="18" charset="0"/>
              </a:rPr>
              <a:t>Coach workforce to be mindful of potential process improvements while doing the work.  </a:t>
            </a:r>
          </a:p>
          <a:p>
            <a:pPr lvl="1"/>
            <a:r>
              <a:rPr lang="en-US" sz="1800" dirty="0">
                <a:latin typeface="Times New Roman" panose="02020603050405020304" pitchFamily="18" charset="0"/>
                <a:cs typeface="Times New Roman" panose="02020603050405020304" pitchFamily="18" charset="0"/>
              </a:rPr>
              <a:t>Lean.  Plan.  Do.  Check.</a:t>
            </a:r>
          </a:p>
          <a:p>
            <a:r>
              <a:rPr lang="en-US" sz="1800" dirty="0">
                <a:latin typeface="Times New Roman" panose="02020603050405020304" pitchFamily="18" charset="0"/>
                <a:cs typeface="Times New Roman" panose="02020603050405020304" pitchFamily="18" charset="0"/>
              </a:rPr>
              <a:t>How do we improve efficiency?</a:t>
            </a:r>
          </a:p>
          <a:p>
            <a:pPr lvl="1"/>
            <a:r>
              <a:rPr lang="en-US" sz="1800" dirty="0">
                <a:latin typeface="Times New Roman" panose="02020603050405020304" pitchFamily="18" charset="0"/>
                <a:cs typeface="Times New Roman" panose="02020603050405020304" pitchFamily="18" charset="0"/>
              </a:rPr>
              <a:t>Remove low-value processes.</a:t>
            </a:r>
          </a:p>
          <a:p>
            <a:pPr lvl="1"/>
            <a:r>
              <a:rPr lang="en-US" sz="1800" dirty="0">
                <a:latin typeface="Times New Roman" panose="02020603050405020304" pitchFamily="18" charset="0"/>
                <a:cs typeface="Times New Roman" panose="02020603050405020304" pitchFamily="18" charset="0"/>
              </a:rPr>
              <a:t>Create a culture of mindfulness regarding waste.</a:t>
            </a:r>
          </a:p>
          <a:p>
            <a:pPr lvl="1"/>
            <a:r>
              <a:rPr lang="en-US" sz="1800" dirty="0">
                <a:latin typeface="Times New Roman" panose="02020603050405020304" pitchFamily="18" charset="0"/>
                <a:cs typeface="Times New Roman" panose="02020603050405020304" pitchFamily="18" charset="0"/>
              </a:rPr>
              <a:t>Have an awareness of lean six sigma.</a:t>
            </a:r>
          </a:p>
          <a:p>
            <a:pPr lvl="1"/>
            <a:r>
              <a:rPr lang="en-US" sz="1800" dirty="0">
                <a:latin typeface="Times New Roman" panose="02020603050405020304" pitchFamily="18" charset="0"/>
                <a:cs typeface="Times New Roman" panose="02020603050405020304" pitchFamily="18" charset="0"/>
              </a:rPr>
              <a:t>Utilize Six-sigma.  Look at current processes and determine what is the desired state.  Use data and statistical methods to guide decisions regarding practices, improving those processes,  and increasing efficiencies.</a:t>
            </a:r>
          </a:p>
          <a:p>
            <a:pPr lvl="2"/>
            <a:r>
              <a:rPr lang="en-US" sz="1800" dirty="0">
                <a:latin typeface="Times New Roman" panose="02020603050405020304" pitchFamily="18" charset="0"/>
                <a:cs typeface="Times New Roman" panose="02020603050405020304" pitchFamily="18" charset="0"/>
              </a:rPr>
              <a:t>DMAIC</a:t>
            </a:r>
          </a:p>
          <a:p>
            <a:pPr marL="457200" lvl="1" indent="0">
              <a:buNone/>
            </a:pPr>
            <a:r>
              <a:rPr lang="en-US" sz="2400" dirty="0"/>
              <a:t> </a:t>
            </a:r>
          </a:p>
          <a:p>
            <a:pPr marL="914400" lvl="2" indent="0">
              <a:buNone/>
            </a:pPr>
            <a:endParaRPr lang="en-US" sz="2000" dirty="0"/>
          </a:p>
          <a:p>
            <a:pPr lvl="2"/>
            <a:endParaRPr lang="en-US" sz="2000" dirty="0"/>
          </a:p>
          <a:p>
            <a:pPr lvl="2"/>
            <a:endParaRPr lang="en-US" sz="2000" dirty="0"/>
          </a:p>
        </p:txBody>
      </p:sp>
    </p:spTree>
    <p:extLst>
      <p:ext uri="{BB962C8B-B14F-4D97-AF65-F5344CB8AC3E}">
        <p14:creationId xmlns:p14="http://schemas.microsoft.com/office/powerpoint/2010/main" val="4024330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6C69-B644-9C4C-BE89-3E7F588C4C6A}"/>
              </a:ext>
            </a:extLst>
          </p:cNvPr>
          <p:cNvSpPr>
            <a:spLocks noGrp="1"/>
          </p:cNvSpPr>
          <p:nvPr>
            <p:ph type="title"/>
          </p:nvPr>
        </p:nvSpPr>
        <p:spPr>
          <a:xfrm>
            <a:off x="457200" y="152400"/>
            <a:ext cx="8229600" cy="533400"/>
          </a:xfrm>
        </p:spPr>
        <p:txBody>
          <a:bodyPr>
            <a:noAutofit/>
          </a:bodyPr>
          <a:lstStyle/>
          <a:p>
            <a:r>
              <a:rPr lang="en-US" sz="2400" dirty="0">
                <a:latin typeface="Times New Roman" panose="02020603050405020304" pitchFamily="18" charset="0"/>
                <a:cs typeface="Times New Roman" panose="02020603050405020304" pitchFamily="18" charset="0"/>
              </a:rPr>
              <a:t>Strategic Roadmap (current state/future state) </a:t>
            </a:r>
          </a:p>
        </p:txBody>
      </p:sp>
      <p:sp>
        <p:nvSpPr>
          <p:cNvPr id="3" name="Content Placeholder 2">
            <a:extLst>
              <a:ext uri="{FF2B5EF4-FFF2-40B4-BE49-F238E27FC236}">
                <a16:creationId xmlns:a16="http://schemas.microsoft.com/office/drawing/2014/main" id="{CF2359C5-8B3E-8646-A968-2235A92ADE6A}"/>
              </a:ext>
            </a:extLst>
          </p:cNvPr>
          <p:cNvSpPr>
            <a:spLocks noGrp="1"/>
          </p:cNvSpPr>
          <p:nvPr>
            <p:ph idx="1"/>
          </p:nvPr>
        </p:nvSpPr>
        <p:spPr>
          <a:xfrm>
            <a:off x="342900" y="685800"/>
            <a:ext cx="8458200" cy="6172200"/>
          </a:xfrm>
        </p:spPr>
        <p:txBody>
          <a:bodyPr>
            <a:noAutofit/>
          </a:bodyPr>
          <a:lstStyle/>
          <a:p>
            <a:r>
              <a:rPr lang="en-US" sz="1600" dirty="0">
                <a:latin typeface="Times New Roman" panose="02020603050405020304" pitchFamily="18" charset="0"/>
                <a:cs typeface="Times New Roman" panose="02020603050405020304" pitchFamily="18" charset="0"/>
              </a:rPr>
              <a:t>Vision.</a:t>
            </a:r>
          </a:p>
          <a:p>
            <a:pPr lvl="1"/>
            <a:r>
              <a:rPr lang="en-US" sz="1600" dirty="0">
                <a:latin typeface="Times New Roman" panose="02020603050405020304" pitchFamily="18" charset="0"/>
                <a:cs typeface="Times New Roman" panose="02020603050405020304" pitchFamily="18" charset="0"/>
              </a:rPr>
              <a:t> Move from the status quo, transforming from a mature healthcare organization to a nimble, lean, efficient, hi-reliability organization delivering the highest quality care at a reduce cost. </a:t>
            </a:r>
          </a:p>
          <a:p>
            <a:r>
              <a:rPr lang="en-US" sz="1600" dirty="0">
                <a:latin typeface="Times New Roman" panose="02020603050405020304" pitchFamily="18" charset="0"/>
                <a:cs typeface="Times New Roman" panose="02020603050405020304" pitchFamily="18" charset="0"/>
              </a:rPr>
              <a:t>Values.</a:t>
            </a:r>
          </a:p>
          <a:p>
            <a:pPr lvl="1"/>
            <a:r>
              <a:rPr lang="en-US" sz="1600" dirty="0">
                <a:latin typeface="Times New Roman" panose="02020603050405020304" pitchFamily="18" charset="0"/>
                <a:cs typeface="Times New Roman" panose="02020603050405020304" pitchFamily="18" charset="0"/>
              </a:rPr>
              <a:t>Safety</a:t>
            </a:r>
          </a:p>
          <a:p>
            <a:pPr lvl="1"/>
            <a:r>
              <a:rPr lang="en-US" sz="1600" dirty="0">
                <a:latin typeface="Times New Roman" panose="02020603050405020304" pitchFamily="18" charset="0"/>
                <a:cs typeface="Times New Roman" panose="02020603050405020304" pitchFamily="18" charset="0"/>
              </a:rPr>
              <a:t>Creativity</a:t>
            </a:r>
          </a:p>
          <a:p>
            <a:pPr lvl="1"/>
            <a:r>
              <a:rPr lang="en-US" sz="1600" dirty="0">
                <a:latin typeface="Times New Roman" panose="02020603050405020304" pitchFamily="18" charset="0"/>
                <a:cs typeface="Times New Roman" panose="02020603050405020304" pitchFamily="18" charset="0"/>
              </a:rPr>
              <a:t>Empathy</a:t>
            </a:r>
          </a:p>
          <a:p>
            <a:pPr lvl="1"/>
            <a:r>
              <a:rPr lang="en-US" sz="1600" dirty="0">
                <a:latin typeface="Times New Roman" panose="02020603050405020304" pitchFamily="18" charset="0"/>
                <a:cs typeface="Times New Roman" panose="02020603050405020304" pitchFamily="18" charset="0"/>
              </a:rPr>
              <a:t>Agility</a:t>
            </a:r>
          </a:p>
          <a:p>
            <a:pPr lvl="1"/>
            <a:r>
              <a:rPr lang="en-US" sz="1600" dirty="0">
                <a:latin typeface="Times New Roman" panose="02020603050405020304" pitchFamily="18" charset="0"/>
                <a:cs typeface="Times New Roman" panose="02020603050405020304" pitchFamily="18" charset="0"/>
              </a:rPr>
              <a:t>Teamwork</a:t>
            </a:r>
          </a:p>
          <a:p>
            <a:r>
              <a:rPr lang="en-US" sz="1600" dirty="0">
                <a:latin typeface="Times New Roman" panose="02020603050405020304" pitchFamily="18" charset="0"/>
                <a:cs typeface="Times New Roman" panose="02020603050405020304" pitchFamily="18" charset="0"/>
              </a:rPr>
              <a:t>Critical Goals:  </a:t>
            </a:r>
          </a:p>
          <a:p>
            <a:pPr marL="914400" lvl="1" indent="-5143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Optimize Operating Costs  </a:t>
            </a:r>
          </a:p>
          <a:p>
            <a:pPr marL="914400" lvl="1" indent="-5143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Reduce Patient Costs  </a:t>
            </a:r>
          </a:p>
          <a:p>
            <a:pPr marL="914400" lvl="1" indent="-5143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Minimize Readmissions</a:t>
            </a:r>
          </a:p>
          <a:p>
            <a:pPr marL="914400" lvl="1" indent="-5143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Innovate as a Team</a:t>
            </a:r>
          </a:p>
          <a:p>
            <a:pPr marL="914400" lvl="1" indent="-5143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Evolve Patient Care</a:t>
            </a:r>
          </a:p>
          <a:p>
            <a:pPr marL="914400" lvl="1" indent="-5143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Organizational Alignment</a:t>
            </a:r>
          </a:p>
          <a:p>
            <a:pPr marL="914400" lvl="1" indent="-51435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0" indent="0">
              <a:buNone/>
            </a:pPr>
            <a:r>
              <a:rPr lang="en-US" sz="1400" b="1" u="sng" dirty="0"/>
              <a:t>References</a:t>
            </a:r>
            <a:endParaRPr lang="en-US" sz="1400" dirty="0"/>
          </a:p>
          <a:p>
            <a:pPr marL="0" indent="0">
              <a:buNone/>
            </a:pPr>
            <a:r>
              <a:rPr lang="en-US" sz="1400" b="1" u="sng" dirty="0">
                <a:latin typeface="Times New Roman" panose="02020603050405020304" pitchFamily="18" charset="0"/>
                <a:cs typeface="Times New Roman" panose="02020603050405020304" pitchFamily="18" charset="0"/>
              </a:rPr>
              <a:t>https://</a:t>
            </a:r>
            <a:r>
              <a:rPr lang="en-US" sz="1400" b="1" u="sng" dirty="0" err="1">
                <a:latin typeface="Times New Roman" panose="02020603050405020304" pitchFamily="18" charset="0"/>
                <a:cs typeface="Times New Roman" panose="02020603050405020304" pitchFamily="18" charset="0"/>
              </a:rPr>
              <a:t>www.americanexpress.com</a:t>
            </a:r>
            <a:r>
              <a:rPr lang="en-US" sz="1400" b="1" u="sng" dirty="0">
                <a:latin typeface="Times New Roman" panose="02020603050405020304" pitchFamily="18" charset="0"/>
                <a:cs typeface="Times New Roman" panose="02020603050405020304" pitchFamily="18" charset="0"/>
              </a:rPr>
              <a:t>/</a:t>
            </a:r>
            <a:r>
              <a:rPr lang="en-US" sz="1400" b="1" u="sng" dirty="0" err="1">
                <a:latin typeface="Times New Roman" panose="02020603050405020304" pitchFamily="18" charset="0"/>
                <a:cs typeface="Times New Roman" panose="02020603050405020304" pitchFamily="18" charset="0"/>
              </a:rPr>
              <a:t>en</a:t>
            </a:r>
            <a:r>
              <a:rPr lang="en-US" sz="1400" b="1" u="sng" dirty="0">
                <a:latin typeface="Times New Roman" panose="02020603050405020304" pitchFamily="18" charset="0"/>
                <a:cs typeface="Times New Roman" panose="02020603050405020304" pitchFamily="18" charset="0"/>
              </a:rPr>
              <a:t>-us/business/trends-and-insights/articles/creating-strategic-roadmap/</a:t>
            </a:r>
          </a:p>
          <a:p>
            <a:pPr marL="0" indent="0">
              <a:buNone/>
            </a:pPr>
            <a:r>
              <a:rPr lang="en-US" sz="1400" b="1" u="sng" dirty="0">
                <a:latin typeface="Times New Roman" panose="02020603050405020304" pitchFamily="18" charset="0"/>
                <a:cs typeface="Times New Roman" panose="02020603050405020304" pitchFamily="18" charset="0"/>
              </a:rPr>
              <a:t>https://</a:t>
            </a:r>
            <a:r>
              <a:rPr lang="en-US" sz="1400" b="1" u="sng" dirty="0" err="1">
                <a:latin typeface="Times New Roman" panose="02020603050405020304" pitchFamily="18" charset="0"/>
                <a:cs typeface="Times New Roman" panose="02020603050405020304" pitchFamily="18" charset="0"/>
              </a:rPr>
              <a:t>www.mountsinai.org</a:t>
            </a:r>
            <a:r>
              <a:rPr lang="en-US" sz="1400" b="1" u="sng" dirty="0">
                <a:latin typeface="Times New Roman" panose="02020603050405020304" pitchFamily="18" charset="0"/>
                <a:cs typeface="Times New Roman" panose="02020603050405020304" pitchFamily="18" charset="0"/>
              </a:rPr>
              <a:t>/about/mission</a:t>
            </a:r>
          </a:p>
          <a:p>
            <a:pPr marL="400050" lvl="1" indent="0">
              <a:buNone/>
            </a:pPr>
            <a:endParaRPr lang="en-US" sz="1600" dirty="0">
              <a:latin typeface="Times New Roman" panose="02020603050405020304" pitchFamily="18" charset="0"/>
              <a:cs typeface="Times New Roman" panose="02020603050405020304" pitchFamily="18" charset="0"/>
            </a:endParaRPr>
          </a:p>
          <a:p>
            <a:pPr marL="0" indent="0">
              <a:buNone/>
            </a:pPr>
            <a:endParaRPr lang="en-US" sz="1000" dirty="0"/>
          </a:p>
        </p:txBody>
      </p:sp>
    </p:spTree>
    <p:extLst>
      <p:ext uri="{BB962C8B-B14F-4D97-AF65-F5344CB8AC3E}">
        <p14:creationId xmlns:p14="http://schemas.microsoft.com/office/powerpoint/2010/main" val="3014850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E6D6B-5350-B84A-908B-E1DCBB3670B3}"/>
              </a:ext>
            </a:extLst>
          </p:cNvPr>
          <p:cNvSpPr>
            <a:spLocks noGrp="1"/>
          </p:cNvSpPr>
          <p:nvPr>
            <p:ph type="title"/>
          </p:nvPr>
        </p:nvSpPr>
        <p:spPr>
          <a:xfrm>
            <a:off x="457200" y="0"/>
            <a:ext cx="8229600" cy="609600"/>
          </a:xfrm>
        </p:spPr>
        <p:txBody>
          <a:bodyPr>
            <a:normAutofit fontScale="90000"/>
          </a:bodyPr>
          <a:lstStyle/>
          <a:p>
            <a:r>
              <a:rPr lang="en-US" sz="2400" dirty="0">
                <a:latin typeface="Times New Roman" panose="02020603050405020304" pitchFamily="18" charset="0"/>
                <a:cs typeface="Times New Roman" panose="02020603050405020304" pitchFamily="18" charset="0"/>
              </a:rPr>
              <a:t>Strategic Roadmap (current state/future state)</a:t>
            </a:r>
          </a:p>
        </p:txBody>
      </p:sp>
      <p:sp>
        <p:nvSpPr>
          <p:cNvPr id="3" name="Content Placeholder 2">
            <a:extLst>
              <a:ext uri="{FF2B5EF4-FFF2-40B4-BE49-F238E27FC236}">
                <a16:creationId xmlns:a16="http://schemas.microsoft.com/office/drawing/2014/main" id="{00D8F963-8F17-EA41-8EA6-920A38F38DB8}"/>
              </a:ext>
            </a:extLst>
          </p:cNvPr>
          <p:cNvSpPr>
            <a:spLocks noGrp="1"/>
          </p:cNvSpPr>
          <p:nvPr>
            <p:ph idx="1"/>
          </p:nvPr>
        </p:nvSpPr>
        <p:spPr>
          <a:xfrm>
            <a:off x="457200" y="609600"/>
            <a:ext cx="8229600" cy="5867400"/>
          </a:xfrm>
        </p:spPr>
        <p:txBody>
          <a:bodyPr>
            <a:normAutofit lnSpcReduction="10000"/>
          </a:bodyPr>
          <a:lstStyle/>
          <a:p>
            <a:r>
              <a:rPr lang="en-US" sz="2000" dirty="0">
                <a:latin typeface="Times New Roman" panose="02020603050405020304" pitchFamily="18" charset="0"/>
                <a:cs typeface="Times New Roman" panose="02020603050405020304" pitchFamily="18" charset="0"/>
              </a:rPr>
              <a:t>The Strategies</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Financial:  What do we want to achieve? </a:t>
            </a:r>
          </a:p>
          <a:p>
            <a:pPr lvl="2"/>
            <a:r>
              <a:rPr lang="en-US" sz="2000" dirty="0">
                <a:latin typeface="Times New Roman" panose="02020603050405020304" pitchFamily="18" charset="0"/>
                <a:cs typeface="Times New Roman" panose="02020603050405020304" pitchFamily="18" charset="0"/>
              </a:rPr>
              <a:t> What strategies can we develop to benefit patient outcomes at a reduced cost?</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Internal process:  How do we plan to achieve these outcomes?</a:t>
            </a:r>
          </a:p>
          <a:p>
            <a:pPr lvl="2"/>
            <a:r>
              <a:rPr lang="en-US" sz="2000" dirty="0">
                <a:latin typeface="Times New Roman" panose="02020603050405020304" pitchFamily="18" charset="0"/>
                <a:cs typeface="Times New Roman" panose="02020603050405020304" pitchFamily="18" charset="0"/>
              </a:rPr>
              <a:t>Learning and growth perspectives</a:t>
            </a:r>
          </a:p>
          <a:p>
            <a:pPr lvl="2"/>
            <a:r>
              <a:rPr lang="en-US" sz="2000" dirty="0">
                <a:latin typeface="Times New Roman" panose="02020603050405020304" pitchFamily="18" charset="0"/>
                <a:cs typeface="Times New Roman" panose="02020603050405020304" pitchFamily="18" charset="0"/>
              </a:rPr>
              <a:t>Focus on how Mt. Sinai plans to achieve these outcomes.</a:t>
            </a:r>
          </a:p>
          <a:p>
            <a:r>
              <a:rPr lang="en-US" sz="2000" dirty="0">
                <a:latin typeface="Times New Roman" panose="02020603050405020304" pitchFamily="18" charset="0"/>
                <a:cs typeface="Times New Roman" panose="02020603050405020304" pitchFamily="18" charset="0"/>
              </a:rPr>
              <a:t>The Tactics</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Key actions required.  (Must be implementable and trackable)</a:t>
            </a:r>
          </a:p>
          <a:p>
            <a:pPr lvl="2"/>
            <a:r>
              <a:rPr lang="en-US" sz="2000" dirty="0">
                <a:latin typeface="Times New Roman" panose="02020603050405020304" pitchFamily="18" charset="0"/>
                <a:cs typeface="Times New Roman" panose="02020603050405020304" pitchFamily="18" charset="0"/>
              </a:rPr>
              <a:t>List of all actions.</a:t>
            </a:r>
          </a:p>
          <a:p>
            <a:pPr lvl="2"/>
            <a:r>
              <a:rPr lang="en-US" sz="2000" dirty="0">
                <a:latin typeface="Times New Roman" panose="02020603050405020304" pitchFamily="18" charset="0"/>
                <a:cs typeface="Times New Roman" panose="02020603050405020304" pitchFamily="18" charset="0"/>
              </a:rPr>
              <a:t>Who will do what and when.</a:t>
            </a:r>
          </a:p>
          <a:p>
            <a:r>
              <a:rPr lang="en-US" sz="2000" dirty="0">
                <a:latin typeface="Times New Roman" panose="02020603050405020304" pitchFamily="18" charset="0"/>
                <a:cs typeface="Times New Roman" panose="02020603050405020304" pitchFamily="18" charset="0"/>
              </a:rPr>
              <a:t>Potential Roadblocks</a:t>
            </a:r>
          </a:p>
          <a:p>
            <a:pPr lvl="1"/>
            <a:r>
              <a:rPr lang="en-US" sz="2000" dirty="0">
                <a:latin typeface="Times New Roman" panose="02020603050405020304" pitchFamily="18" charset="0"/>
                <a:cs typeface="Times New Roman" panose="02020603050405020304" pitchFamily="18" charset="0"/>
              </a:rPr>
              <a:t>What can potentially stand in our way?  How do we address these challenges?</a:t>
            </a:r>
          </a:p>
          <a:p>
            <a:r>
              <a:rPr lang="en-US" sz="2000" dirty="0">
                <a:latin typeface="Times New Roman" panose="02020603050405020304" pitchFamily="18" charset="0"/>
                <a:cs typeface="Times New Roman" panose="02020603050405020304" pitchFamily="18" charset="0"/>
              </a:rPr>
              <a:t>The Milestones. </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Opportunities </a:t>
            </a: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To track &amp; celebrate progress and recognize team efforts.</a:t>
            </a:r>
          </a:p>
          <a:p>
            <a:pPr lvl="1">
              <a:buFont typeface="Arial" panose="020B0604020202020204" pitchFamily="34" charset="0"/>
              <a:buChar char="•"/>
            </a:pPr>
            <a:endParaRPr lang="en-US" sz="2400" dirty="0"/>
          </a:p>
          <a:p>
            <a:endParaRPr lang="en-US" dirty="0"/>
          </a:p>
        </p:txBody>
      </p:sp>
    </p:spTree>
    <p:extLst>
      <p:ext uri="{BB962C8B-B14F-4D97-AF65-F5344CB8AC3E}">
        <p14:creationId xmlns:p14="http://schemas.microsoft.com/office/powerpoint/2010/main" val="84772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1CBA4-B138-B948-8C8B-535CC607FFCB}"/>
              </a:ext>
            </a:extLst>
          </p:cNvPr>
          <p:cNvSpPr>
            <a:spLocks noGrp="1"/>
          </p:cNvSpPr>
          <p:nvPr>
            <p:ph type="title"/>
          </p:nvPr>
        </p:nvSpPr>
        <p:spPr/>
        <p:txBody>
          <a:bodyPr>
            <a:normAutofit/>
          </a:bodyPr>
          <a:lstStyle/>
          <a:p>
            <a:r>
              <a:rPr lang="en-US" sz="2400" dirty="0" smtClean="0"/>
              <a:t>Measures </a:t>
            </a:r>
            <a:r>
              <a:rPr lang="en-US" sz="2400" dirty="0"/>
              <a:t>of success for three strategic goals</a:t>
            </a:r>
          </a:p>
        </p:txBody>
      </p:sp>
      <p:sp>
        <p:nvSpPr>
          <p:cNvPr id="3" name="Content Placeholder 2">
            <a:extLst>
              <a:ext uri="{FF2B5EF4-FFF2-40B4-BE49-F238E27FC236}">
                <a16:creationId xmlns:a16="http://schemas.microsoft.com/office/drawing/2014/main" id="{BE8FF556-DF3D-A74E-953B-6D45FC7E63CE}"/>
              </a:ext>
            </a:extLst>
          </p:cNvPr>
          <p:cNvSpPr>
            <a:spLocks noGrp="1"/>
          </p:cNvSpPr>
          <p:nvPr>
            <p:ph idx="1"/>
          </p:nvPr>
        </p:nvSpPr>
        <p:spPr/>
        <p:txBody>
          <a:bodyPr>
            <a:noAutofit/>
          </a:bodyPr>
          <a:lstStyle/>
          <a:p>
            <a:pPr marL="457200" indent="-457200">
              <a:buFont typeface="+mj-lt"/>
              <a:buAutoNum type="arabicPeriod"/>
            </a:pPr>
            <a:r>
              <a:rPr lang="en-US" sz="2800" dirty="0" smtClean="0">
                <a:latin typeface="Times New Roman" panose="02020603050405020304" pitchFamily="18" charset="0"/>
                <a:cs typeface="Times New Roman" panose="02020603050405020304" pitchFamily="18" charset="0"/>
              </a:rPr>
              <a:t>Continuously track the organization’s ratings among peer institutions and also obtain feedback from the clientele base through feedback processes. The organisation can also check various metrics including its success rate. </a:t>
            </a:r>
            <a:endParaRPr lang="en-US" sz="2800" i="1"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800" dirty="0" smtClean="0">
                <a:latin typeface="Times New Roman" panose="02020603050405020304" pitchFamily="18" charset="0"/>
                <a:cs typeface="Times New Roman" panose="02020603050405020304" pitchFamily="18" charset="0"/>
              </a:rPr>
              <a:t>Create key performance indicators and continually conduct organisation-wide employee appraisals. </a:t>
            </a:r>
            <a:endParaRPr lang="en-US" sz="28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800" dirty="0" smtClean="0">
                <a:latin typeface="Times New Roman" panose="02020603050405020304" pitchFamily="18" charset="0"/>
                <a:cs typeface="Times New Roman" panose="02020603050405020304" pitchFamily="18" charset="0"/>
              </a:rPr>
              <a:t>Track the company’s financial performance and trace financial results to budgets. Keep the company’s financial health in check through internal audit processes.</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772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7C1D-DF7E-5A41-88E3-B337DB0C8E1C}"/>
              </a:ext>
            </a:extLst>
          </p:cNvPr>
          <p:cNvSpPr>
            <a:spLocks noGrp="1"/>
          </p:cNvSpPr>
          <p:nvPr>
            <p:ph type="title"/>
          </p:nvPr>
        </p:nvSpPr>
        <p:spPr/>
        <p:txBody>
          <a:bodyPr>
            <a:noAutofit/>
          </a:bodyPr>
          <a:lstStyle/>
          <a:p>
            <a:r>
              <a:rPr lang="en-US" sz="2400" dirty="0" smtClean="0"/>
              <a:t>Key </a:t>
            </a:r>
            <a:r>
              <a:rPr lang="en-US" sz="2400" dirty="0"/>
              <a:t>operational activities that will directly impact </a:t>
            </a:r>
            <a:r>
              <a:rPr lang="en-US" sz="2400" dirty="0" smtClean="0"/>
              <a:t>the </a:t>
            </a:r>
            <a:r>
              <a:rPr lang="en-US" sz="2400" dirty="0"/>
              <a:t>three strategic </a:t>
            </a:r>
            <a:r>
              <a:rPr lang="en-US" sz="2400" dirty="0" smtClean="0"/>
              <a:t>goals.</a:t>
            </a:r>
            <a:endParaRPr lang="en-US" sz="2400" dirty="0"/>
          </a:p>
        </p:txBody>
      </p:sp>
      <p:sp>
        <p:nvSpPr>
          <p:cNvPr id="3" name="Content Placeholder 2">
            <a:extLst>
              <a:ext uri="{FF2B5EF4-FFF2-40B4-BE49-F238E27FC236}">
                <a16:creationId xmlns:a16="http://schemas.microsoft.com/office/drawing/2014/main" id="{7DE2AE6C-82C7-5243-A567-782FBF58D46A}"/>
              </a:ext>
            </a:extLst>
          </p:cNvPr>
          <p:cNvSpPr>
            <a:spLocks noGrp="1"/>
          </p:cNvSpPr>
          <p:nvPr>
            <p:ph idx="1"/>
          </p:nvPr>
        </p:nvSpPr>
        <p:spPr/>
        <p:txBody>
          <a:bodyPr>
            <a:normAutofit/>
          </a:bodyPr>
          <a:lstStyle/>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Lack of follow through - The company should create a strategic focus group to follow through with the implementation of the strategic plan </a:t>
            </a:r>
            <a:endParaRPr lang="en-US" i="1"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Lack of communication – There should be coordination in terms of how information relating to the implementation process is communicated across the organisation.  </a:t>
            </a:r>
            <a:endParaRPr lang="en-US"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Lack of Resources – The strategic direction of the organisation should be supported by sufficient resources to meet operational demands in the short term.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016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28D3-B79B-CB48-B35C-6C9D7B15F497}"/>
              </a:ext>
            </a:extLst>
          </p:cNvPr>
          <p:cNvSpPr>
            <a:spLocks noGrp="1"/>
          </p:cNvSpPr>
          <p:nvPr>
            <p:ph type="title"/>
          </p:nvPr>
        </p:nvSpPr>
        <p:spPr/>
        <p:txBody>
          <a:bodyPr>
            <a:normAutofit/>
          </a:bodyPr>
          <a:lstStyle/>
          <a:p>
            <a:r>
              <a:rPr lang="en-US" sz="2400" dirty="0"/>
              <a:t>Describe structure for tracking performance to plan. (Include timeline and any major milestones)</a:t>
            </a:r>
          </a:p>
        </p:txBody>
      </p:sp>
      <p:sp>
        <p:nvSpPr>
          <p:cNvPr id="3" name="Content Placeholder 2">
            <a:extLst>
              <a:ext uri="{FF2B5EF4-FFF2-40B4-BE49-F238E27FC236}">
                <a16:creationId xmlns:a16="http://schemas.microsoft.com/office/drawing/2014/main" id="{5992658E-6573-6241-B854-8CDA933CF006}"/>
              </a:ext>
            </a:extLst>
          </p:cNvPr>
          <p:cNvSpPr>
            <a:spLocks noGrp="1"/>
          </p:cNvSpPr>
          <p:nvPr>
            <p:ph idx="1"/>
          </p:nvPr>
        </p:nvSpPr>
        <p:spPr/>
        <p:txBody>
          <a:bodyPr>
            <a:normAutofit/>
          </a:bodyPr>
          <a:lstStyle/>
          <a:p>
            <a:r>
              <a:rPr lang="en-US" dirty="0"/>
              <a:t>Strategic planning can be an intimidating process for many organizational </a:t>
            </a:r>
            <a:r>
              <a:rPr lang="en-US" dirty="0" smtClean="0"/>
              <a:t>leaders</a:t>
            </a:r>
            <a:r>
              <a:rPr lang="en-US" dirty="0"/>
              <a:t> </a:t>
            </a:r>
            <a:r>
              <a:rPr lang="en-US" dirty="0" smtClean="0"/>
              <a:t>and the same should be expected.</a:t>
            </a:r>
            <a:endParaRPr lang="en-US" dirty="0"/>
          </a:p>
          <a:p>
            <a:pPr marL="0" indent="0">
              <a:buNone/>
            </a:pPr>
            <a:r>
              <a:rPr lang="en-US" dirty="0"/>
              <a:t>1) Formation: Developing the </a:t>
            </a:r>
            <a:r>
              <a:rPr lang="en-US" dirty="0" smtClean="0"/>
              <a:t>plan</a:t>
            </a:r>
            <a:r>
              <a:rPr lang="en-US" dirty="0"/>
              <a:t> </a:t>
            </a:r>
            <a:r>
              <a:rPr lang="en-US" dirty="0" smtClean="0"/>
              <a:t>– within a year. </a:t>
            </a:r>
            <a:endParaRPr lang="en-US" dirty="0"/>
          </a:p>
          <a:p>
            <a:pPr marL="0" indent="0">
              <a:buNone/>
            </a:pPr>
            <a:r>
              <a:rPr lang="en-US" dirty="0"/>
              <a:t>2) Communication: Sharing the </a:t>
            </a:r>
            <a:r>
              <a:rPr lang="en-US" dirty="0" smtClean="0"/>
              <a:t>plan</a:t>
            </a:r>
            <a:r>
              <a:rPr lang="en-US" dirty="0"/>
              <a:t> </a:t>
            </a:r>
            <a:r>
              <a:rPr lang="en-US" dirty="0" smtClean="0"/>
              <a:t>– within one year.</a:t>
            </a:r>
            <a:endParaRPr lang="en-US" dirty="0"/>
          </a:p>
          <a:p>
            <a:pPr marL="0" indent="0">
              <a:buNone/>
            </a:pPr>
            <a:r>
              <a:rPr lang="en-US" dirty="0"/>
              <a:t>3) Implementation: Doing the </a:t>
            </a:r>
            <a:r>
              <a:rPr lang="en-US" dirty="0" smtClean="0"/>
              <a:t>plan</a:t>
            </a:r>
            <a:r>
              <a:rPr lang="en-US" dirty="0"/>
              <a:t> </a:t>
            </a:r>
            <a:r>
              <a:rPr lang="en-US" dirty="0" smtClean="0"/>
              <a:t>– Long term. </a:t>
            </a:r>
            <a:endParaRPr lang="en-US" dirty="0"/>
          </a:p>
          <a:p>
            <a:pPr marL="0" indent="0">
              <a:buNone/>
            </a:pPr>
            <a:r>
              <a:rPr lang="en-US" dirty="0"/>
              <a:t>4) Evaluation: Assessing the </a:t>
            </a:r>
            <a:r>
              <a:rPr lang="en-US" dirty="0" smtClean="0"/>
              <a:t>plan – Long term. </a:t>
            </a:r>
            <a:endParaRPr lang="en-US" dirty="0"/>
          </a:p>
        </p:txBody>
      </p:sp>
    </p:spTree>
    <p:extLst>
      <p:ext uri="{BB962C8B-B14F-4D97-AF65-F5344CB8AC3E}">
        <p14:creationId xmlns:p14="http://schemas.microsoft.com/office/powerpoint/2010/main" val="3972763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4B87-A18D-F940-A10D-CD86F600D905}"/>
              </a:ext>
            </a:extLst>
          </p:cNvPr>
          <p:cNvSpPr>
            <a:spLocks noGrp="1"/>
          </p:cNvSpPr>
          <p:nvPr>
            <p:ph type="title"/>
          </p:nvPr>
        </p:nvSpPr>
        <p:spPr/>
        <p:txBody>
          <a:bodyPr/>
          <a:lstStyle/>
          <a:p>
            <a:r>
              <a:rPr lang="en-US" dirty="0" smtClean="0"/>
              <a:t>Challenges </a:t>
            </a:r>
            <a:r>
              <a:rPr lang="en-US" dirty="0"/>
              <a:t>and Barriers</a:t>
            </a:r>
          </a:p>
        </p:txBody>
      </p:sp>
      <p:sp>
        <p:nvSpPr>
          <p:cNvPr id="3" name="Content Placeholder 2">
            <a:extLst>
              <a:ext uri="{FF2B5EF4-FFF2-40B4-BE49-F238E27FC236}">
                <a16:creationId xmlns:a16="http://schemas.microsoft.com/office/drawing/2014/main" id="{56DD74E9-49D1-224B-913E-A4EA3211F1F3}"/>
              </a:ext>
            </a:extLst>
          </p:cNvPr>
          <p:cNvSpPr>
            <a:spLocks noGrp="1"/>
          </p:cNvSpPr>
          <p:nvPr>
            <p:ph idx="1"/>
          </p:nvPr>
        </p:nvSpPr>
        <p:spPr/>
        <p:txBody>
          <a:bodyPr>
            <a:normAutofit/>
          </a:bodyPr>
          <a:lstStyle/>
          <a:p>
            <a:r>
              <a:rPr lang="en-US" dirty="0" smtClean="0"/>
              <a:t>Inadequate planning or Inability </a:t>
            </a:r>
            <a:r>
              <a:rPr lang="en-US" dirty="0"/>
              <a:t>to </a:t>
            </a:r>
            <a:r>
              <a:rPr lang="en-US" b="1" dirty="0" smtClean="0"/>
              <a:t>plan</a:t>
            </a:r>
            <a:r>
              <a:rPr lang="en-US" dirty="0" smtClean="0"/>
              <a:t>.</a:t>
            </a:r>
            <a:endParaRPr lang="en-US" dirty="0"/>
          </a:p>
          <a:p>
            <a:r>
              <a:rPr lang="en-US" dirty="0" smtClean="0"/>
              <a:t>Poor planning and lack </a:t>
            </a:r>
            <a:r>
              <a:rPr lang="en-US" dirty="0"/>
              <a:t>of </a:t>
            </a:r>
            <a:r>
              <a:rPr lang="en-US" dirty="0" smtClean="0"/>
              <a:t>commitment.</a:t>
            </a:r>
            <a:endParaRPr lang="en-US" dirty="0"/>
          </a:p>
          <a:p>
            <a:r>
              <a:rPr lang="en-US" dirty="0" smtClean="0"/>
              <a:t>Wrong or poor information. </a:t>
            </a:r>
            <a:endParaRPr lang="en-US" dirty="0"/>
          </a:p>
          <a:p>
            <a:r>
              <a:rPr lang="en-US" dirty="0" smtClean="0"/>
              <a:t>Lack of focus from the organizational leaders who might prioritize short term goals at the expense of long the term strategy.</a:t>
            </a:r>
            <a:endParaRPr lang="en-US" dirty="0"/>
          </a:p>
          <a:p>
            <a:r>
              <a:rPr lang="en-US" dirty="0" smtClean="0"/>
              <a:t>Over-reliance </a:t>
            </a:r>
            <a:r>
              <a:rPr lang="en-US" dirty="0"/>
              <a:t>on the </a:t>
            </a:r>
            <a:r>
              <a:rPr lang="en-US" dirty="0" smtClean="0"/>
              <a:t>organization‘s planning committee. </a:t>
            </a:r>
            <a:endParaRPr lang="en-US" dirty="0"/>
          </a:p>
          <a:p>
            <a:endParaRPr lang="en-US" dirty="0"/>
          </a:p>
        </p:txBody>
      </p:sp>
    </p:spTree>
    <p:extLst>
      <p:ext uri="{BB962C8B-B14F-4D97-AF65-F5344CB8AC3E}">
        <p14:creationId xmlns:p14="http://schemas.microsoft.com/office/powerpoint/2010/main" val="3732329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FEA78-3E6A-5A42-BC6E-2254A0F74FDF}"/>
              </a:ext>
            </a:extLst>
          </p:cNvPr>
          <p:cNvSpPr>
            <a:spLocks noGrp="1"/>
          </p:cNvSpPr>
          <p:nvPr>
            <p:ph type="title"/>
          </p:nvPr>
        </p:nvSpPr>
        <p:spPr>
          <a:xfrm>
            <a:off x="457200" y="0"/>
            <a:ext cx="8229600" cy="609600"/>
          </a:xfrm>
        </p:spPr>
        <p:txBody>
          <a:bodyPr>
            <a:normAutofit fontScale="90000"/>
          </a:bodyPr>
          <a:lstStyle/>
          <a:p>
            <a:r>
              <a:rPr lang="en-US" dirty="0"/>
              <a:t>References</a:t>
            </a:r>
          </a:p>
        </p:txBody>
      </p:sp>
      <p:sp>
        <p:nvSpPr>
          <p:cNvPr id="3" name="Content Placeholder 2">
            <a:extLst>
              <a:ext uri="{FF2B5EF4-FFF2-40B4-BE49-F238E27FC236}">
                <a16:creationId xmlns:a16="http://schemas.microsoft.com/office/drawing/2014/main" id="{991E8DF8-1DAA-6A49-AFA0-2830EBEC51EB}"/>
              </a:ext>
            </a:extLst>
          </p:cNvPr>
          <p:cNvSpPr>
            <a:spLocks noGrp="1"/>
          </p:cNvSpPr>
          <p:nvPr>
            <p:ph idx="1"/>
          </p:nvPr>
        </p:nvSpPr>
        <p:spPr>
          <a:xfrm>
            <a:off x="457200" y="838200"/>
            <a:ext cx="8229600" cy="5516563"/>
          </a:xfrm>
        </p:spPr>
        <p:txBody>
          <a:bodyPr>
            <a:normAutofit fontScale="85000" lnSpcReduction="20000"/>
          </a:bodyPr>
          <a:lstStyle/>
          <a:p>
            <a:pPr marL="0" indent="0">
              <a:buNone/>
            </a:pPr>
            <a:endParaRPr lang="en-US" b="1" u="sng" dirty="0"/>
          </a:p>
          <a:p>
            <a:r>
              <a:rPr lang="en-US" sz="2400" dirty="0"/>
              <a:t>Poka-Yoke:  Applying Japanese design concepts to </a:t>
            </a:r>
            <a:r>
              <a:rPr lang="en-US" sz="2400" dirty="0" err="1"/>
              <a:t>mimimize</a:t>
            </a:r>
            <a:r>
              <a:rPr lang="en-US" sz="2400" dirty="0"/>
              <a:t> device errors.  </a:t>
            </a:r>
            <a:r>
              <a:rPr lang="en-US" sz="2400" dirty="0" err="1"/>
              <a:t>Beckers’s</a:t>
            </a:r>
            <a:r>
              <a:rPr lang="en-US" sz="2400" dirty="0"/>
              <a:t> </a:t>
            </a:r>
            <a:r>
              <a:rPr lang="en-US" sz="2400" dirty="0" err="1"/>
              <a:t>Hospita</a:t>
            </a:r>
            <a:r>
              <a:rPr lang="en-US" sz="2400" dirty="0"/>
              <a:t> Review.  Accessed from:  </a:t>
            </a:r>
            <a:r>
              <a:rPr lang="en-US" sz="2400" u="sng" dirty="0">
                <a:hlinkClick r:id="rId2"/>
              </a:rPr>
              <a:t>https://www.beckershospitalreview.com/supply-chain/poka-yoke-applying-japanese-design-concepts-to-minimize-device-errors.html</a:t>
            </a:r>
            <a:r>
              <a:rPr lang="en-US" sz="2400" u="sng" dirty="0"/>
              <a:t>. </a:t>
            </a:r>
            <a:r>
              <a:rPr lang="en-US" sz="2400" dirty="0"/>
              <a:t>Accessed on 03/14/20.</a:t>
            </a:r>
          </a:p>
          <a:p>
            <a:r>
              <a:rPr lang="en-US" sz="2400" dirty="0" err="1"/>
              <a:t>Martinuzzi</a:t>
            </a:r>
            <a:r>
              <a:rPr lang="en-US" sz="2400" dirty="0"/>
              <a:t>, B. (March 11, 2015). Using a strategic roadmap to help achieve long-term goals.  Accessed from:  </a:t>
            </a:r>
            <a:r>
              <a:rPr lang="en-US" sz="2400" dirty="0">
                <a:hlinkClick r:id="rId3"/>
              </a:rPr>
              <a:t>https://www.americanexpress.com/en-us/business/trends-and-insights/articles/creating-strategic-roadmap/</a:t>
            </a:r>
            <a:r>
              <a:rPr lang="en-US" sz="2400" dirty="0"/>
              <a:t>  Accessed on 03/14/20.</a:t>
            </a:r>
          </a:p>
          <a:p>
            <a:r>
              <a:rPr lang="en-US" sz="2400" b="1" u="sng" dirty="0">
                <a:hlinkClick r:id="rId4"/>
              </a:rPr>
              <a:t>https://www.mountsinai.org/about/mission</a:t>
            </a:r>
            <a:endParaRPr lang="en-US" sz="2400" b="1" u="sng" dirty="0"/>
          </a:p>
          <a:p>
            <a:r>
              <a:rPr lang="en-US" sz="2400" b="1" u="sng" dirty="0">
                <a:hlinkClick r:id="rId5"/>
              </a:rPr>
              <a:t>https://hbr.org/resources/pdfs/comm/achievers/hbr_achievers_report_sep13.pdf</a:t>
            </a:r>
            <a:endParaRPr lang="en-US" sz="2400" b="1" u="sng" dirty="0"/>
          </a:p>
          <a:p>
            <a:endParaRPr lang="en-US" sz="2400" b="1" u="sng" dirty="0"/>
          </a:p>
          <a:p>
            <a:r>
              <a:rPr lang="en-US" sz="2400" dirty="0"/>
              <a:t>The importance of employee engagement on performance.  </a:t>
            </a:r>
            <a:r>
              <a:rPr lang="en-US" sz="2400" i="1" dirty="0"/>
              <a:t>Harvard Business Review.  </a:t>
            </a:r>
          </a:p>
          <a:p>
            <a:endParaRPr lang="en-US" sz="2400" b="1" u="sng" dirty="0"/>
          </a:p>
          <a:p>
            <a:pPr lvl="0">
              <a:spcBef>
                <a:spcPts val="0"/>
              </a:spcBef>
              <a:defRPr/>
            </a:pPr>
            <a:r>
              <a:rPr lang="en-US" sz="2400" dirty="0"/>
              <a:t>Little, K., PhD., Scoville, R., PhD., Comparing lean and quality improvement.  </a:t>
            </a:r>
            <a:r>
              <a:rPr lang="en-US" sz="2400" i="1" dirty="0"/>
              <a:t>Institute for Healthcare Improvement. </a:t>
            </a:r>
            <a:r>
              <a:rPr lang="en-US" sz="2400" dirty="0"/>
              <a:t> White paper.</a:t>
            </a:r>
          </a:p>
          <a:p>
            <a:endParaRPr lang="en-US" sz="2400" b="1" u="sng" dirty="0"/>
          </a:p>
          <a:p>
            <a:pPr marL="0" indent="0">
              <a:buNone/>
            </a:pPr>
            <a:endParaRPr lang="en-US" sz="2400" b="1" u="sng" dirty="0"/>
          </a:p>
          <a:p>
            <a:endParaRPr lang="en-US" sz="2400" b="1" u="sng" dirty="0"/>
          </a:p>
          <a:p>
            <a:endParaRPr lang="en-US" sz="2400" dirty="0"/>
          </a:p>
          <a:p>
            <a:endParaRPr lang="en-US" sz="2400" dirty="0"/>
          </a:p>
          <a:p>
            <a:endParaRPr lang="en-US" sz="2400" u="sng" dirty="0"/>
          </a:p>
          <a:p>
            <a:pPr marL="0" indent="0">
              <a:buNone/>
            </a:pPr>
            <a:endParaRPr lang="en-US" sz="2400" u="sng" dirty="0"/>
          </a:p>
          <a:p>
            <a:endParaRPr lang="en-US" dirty="0"/>
          </a:p>
        </p:txBody>
      </p:sp>
    </p:spTree>
    <p:extLst>
      <p:ext uri="{BB962C8B-B14F-4D97-AF65-F5344CB8AC3E}">
        <p14:creationId xmlns:p14="http://schemas.microsoft.com/office/powerpoint/2010/main" val="755317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EE08E040D8D4843B13B485393DE8349" ma:contentTypeVersion="12" ma:contentTypeDescription="Create a new document." ma:contentTypeScope="" ma:versionID="8aa68259a2f5cf202469d4816cc0ddb2">
  <xsd:schema xmlns:xsd="http://www.w3.org/2001/XMLSchema" xmlns:xs="http://www.w3.org/2001/XMLSchema" xmlns:p="http://schemas.microsoft.com/office/2006/metadata/properties" xmlns:ns3="53d3cbe2-91ef-4ec5-ba0f-821162ae2af6" xmlns:ns4="c5410fb6-9d4c-4c95-8f80-e84af6649c2c" targetNamespace="http://schemas.microsoft.com/office/2006/metadata/properties" ma:root="true" ma:fieldsID="06a1034e15f70f07d14b4b98f204e403" ns3:_="" ns4:_="">
    <xsd:import namespace="53d3cbe2-91ef-4ec5-ba0f-821162ae2af6"/>
    <xsd:import namespace="c5410fb6-9d4c-4c95-8f80-e84af6649c2c"/>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OCR"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d3cbe2-91ef-4ec5-ba0f-821162ae2a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5410fb6-9d4c-4c95-8f80-e84af6649c2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ECAAEE-89B8-414E-928A-656EB9D5CE0B}">
  <ds:schemaRefs>
    <ds:schemaRef ds:uri="http://schemas.microsoft.com/sharepoint/v3/contenttype/forms"/>
  </ds:schemaRefs>
</ds:datastoreItem>
</file>

<file path=customXml/itemProps2.xml><?xml version="1.0" encoding="utf-8"?>
<ds:datastoreItem xmlns:ds="http://schemas.openxmlformats.org/officeDocument/2006/customXml" ds:itemID="{3C9A1260-C57B-45F5-B512-5C4955B6700E}">
  <ds:schemaRef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53d3cbe2-91ef-4ec5-ba0f-821162ae2af6"/>
    <ds:schemaRef ds:uri="http://schemas.openxmlformats.org/package/2006/metadata/core-properties"/>
    <ds:schemaRef ds:uri="c5410fb6-9d4c-4c95-8f80-e84af6649c2c"/>
    <ds:schemaRef ds:uri="http://www.w3.org/XML/1998/namespace"/>
    <ds:schemaRef ds:uri="http://purl.org/dc/dcmitype/"/>
  </ds:schemaRefs>
</ds:datastoreItem>
</file>

<file path=customXml/itemProps3.xml><?xml version="1.0" encoding="utf-8"?>
<ds:datastoreItem xmlns:ds="http://schemas.openxmlformats.org/officeDocument/2006/customXml" ds:itemID="{32043DC5-38B7-4121-B45E-F82C8C4F2F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d3cbe2-91ef-4ec5-ba0f-821162ae2af6"/>
    <ds:schemaRef ds:uri="c5410fb6-9d4c-4c95-8f80-e84af6649c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Integral</Template>
  <TotalTime>15598</TotalTime>
  <Words>3701</Words>
  <Application>Microsoft Office PowerPoint</Application>
  <PresentationFormat>On-screen Show (4:3)</PresentationFormat>
  <Paragraphs>352</Paragraphs>
  <Slides>22</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Times New Roman</vt:lpstr>
      <vt:lpstr>Tw Cen MT</vt:lpstr>
      <vt:lpstr>Tw Cen MT Condensed</vt:lpstr>
      <vt:lpstr>Wingdings 3</vt:lpstr>
      <vt:lpstr>Integral</vt:lpstr>
      <vt:lpstr>Strategic Plan for Continuous Improvement</vt:lpstr>
      <vt:lpstr>Business Case Problem &amp; Goal Statements</vt:lpstr>
      <vt:lpstr>To achieve these goals, we can focus on 6 areas</vt:lpstr>
      <vt:lpstr>Lean Thinking Overview</vt:lpstr>
      <vt:lpstr>Other Methods to Consider</vt:lpstr>
      <vt:lpstr>Other Methods to Consider</vt:lpstr>
      <vt:lpstr>Why Lean?</vt:lpstr>
      <vt:lpstr>Burning Platform</vt:lpstr>
      <vt:lpstr>Why Now?</vt:lpstr>
      <vt:lpstr>Assessment of Mt. Sinai’s current state as it relates to our strategic goals:</vt:lpstr>
      <vt:lpstr>How is Mt. Sinai working to become a high-reliability organizations while delivering high quality care?</vt:lpstr>
      <vt:lpstr>Improving employee engagement improves performance.</vt:lpstr>
      <vt:lpstr>PowerPoint Presentation</vt:lpstr>
      <vt:lpstr>How Mt. Sinai works to balance their budget in order to advance their mission and vision.</vt:lpstr>
      <vt:lpstr>Description of future (ideal) state</vt:lpstr>
      <vt:lpstr>Strategic Roadmap (current state/future state) </vt:lpstr>
      <vt:lpstr>Strategic Roadmap (current state/future state)</vt:lpstr>
      <vt:lpstr>Measures of success for three strategic goals</vt:lpstr>
      <vt:lpstr>Key operational activities that will directly impact the three strategic goals.</vt:lpstr>
      <vt:lpstr>Describe structure for tracking performance to plan. (Include timeline and any major milestones)</vt:lpstr>
      <vt:lpstr>Challenges and Barriers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taylor.bertin@stryker.com</dc:creator>
  <cp:lastModifiedBy>cardimore avwonda</cp:lastModifiedBy>
  <cp:revision>97</cp:revision>
  <dcterms:created xsi:type="dcterms:W3CDTF">2020-02-16T17:28:06Z</dcterms:created>
  <dcterms:modified xsi:type="dcterms:W3CDTF">2020-03-30T21:27:59Z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0x0101002EE08E040D8D4843B13B485393DE8349</vt:lpwstr>
  </property>
</Properties>
</file>